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5-->
<p:presentation xmlns:r="http://schemas.openxmlformats.org/officeDocument/2006/relationships" xmlns:a="http://schemas.openxmlformats.org/drawingml/2006/main" xmlns:p="http://schemas.openxmlformats.org/presentationml/2006/main" autoCompressPictures="0">
  <p:sldMasterIdLst>
    <p:sldMasterId id="2147483648" r:id="rId1"/>
  </p:sldMasterIdLst>
  <p:sldIdLst>
    <p:sldId id="256" r:id="rId2"/>
    <p:sldId id="257" r:id="rId3"/>
    <p:sldId id="258" r:id="rId4"/>
    <p:sldId id="259" r:id="rId5"/>
    <p:sldId id="260" r:id="rId6"/>
    <p:sldId id="266" r:id="rId7"/>
    <p:sldId id="261" r:id="rId8"/>
    <p:sldId id="267" r:id="rId9"/>
    <p:sldId id="262" r:id="rId10"/>
    <p:sldId id="263" r:id="rId11"/>
    <p:sldId id="273" r:id="rId12"/>
    <p:sldId id="277" r:id="rId13"/>
    <p:sldId id="278" r:id="rId14"/>
    <p:sldId id="272" r:id="rId15"/>
    <p:sldId id="276" r:id="rId16"/>
    <p:sldId id="264" r:id="rId17"/>
    <p:sldId id="269" r:id="rId18"/>
    <p:sldId id="275" r:id="rId19"/>
    <p:sldId id="270" r:id="rId20"/>
    <p:sldId id="265" r:id="rId21"/>
  </p:sldIdLst>
  <p:sldSz cx="12192000" cy="6858000"/>
  <p:notesSz cx="7010400" cy="92964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snapToGrid="0">
      <p:cViewPr varScale="1">
        <p:scale>
          <a:sx n="62" d="100"/>
          <a:sy n="62" d="100"/>
        </p:scale>
        <p:origin x="90" y="756"/>
      </p:cViewPr>
      <p:guideLst/>
    </p:cSldViewPr>
  </p:slideViewPr>
  <p:outlineViewPr>
    <p:cViewPr>
      <p:scale>
        <a:sx n="33" d="100"/>
        <a:sy n="33" d="100"/>
      </p:scale>
      <p:origin x="0" y="-9396"/>
    </p:cViewPr>
  </p:outlin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pic>
        <p:nvPicPr>
          <p:cNvPr id="7" name="Picture 6" descr="C0-HD-BTM.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a:t>10/10/2019</a:t>
            </a:fld>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a:t>‹#›</a:t>
            </a:fld>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Panoramic Picture with Caption">
    <p:spTree>
      <p:nvGrpSpPr>
        <p:cNvPr id="1" name=""/>
        <p:cNvGrpSpPr/>
        <p:nvPr/>
      </p:nvGrpSpPr>
      <p:grpSpPr>
        <a:xfrm>
          <a:off x="0" y="0"/>
          <a: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10/10/2019</a:t>
            </a:fld>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p:cSld name="Title and Caption">
    <p:spTree>
      <p:nvGrpSpPr>
        <p:cNvPr id="1" name=""/>
        <p:cNvGrpSpPr/>
        <p:nvPr/>
      </p:nvGrpSpPr>
      <p:grpSpPr>
        <a:xfrm>
          <a:off x="0" y="0"/>
          <a:ext cx="0" cy="0"/>
        </a:xfrm>
      </p:grpSpPr>
      <p:pic>
        <p:nvPicPr>
          <p:cNvPr id="8" name="Picture 7" descr="C0-HD-BTM.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t>10/10/2019</a:t>
            </a:fld>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p:cSld name="Quote with Caption">
    <p:spTree>
      <p:nvGrpSpPr>
        <p:cNvPr id="1" name=""/>
        <p:cNvGrpSpPr/>
        <p:nvPr/>
      </p:nvGrpSpPr>
      <p:grpSpPr>
        <a:xfrm>
          <a:off x="0" y="0"/>
          <a:ext cx="0" cy="0"/>
        </a:xfrm>
      </p:grpSpPr>
      <p:pic>
        <p:nvPicPr>
          <p:cNvPr id="13" name="Picture 12" descr="C0-HD-BTM.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t>10/10/2019</a:t>
            </a:fld>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p:cSld name="Name Card">
    <p:spTree>
      <p:nvGrpSpPr>
        <p:cNvPr id="1" name=""/>
        <p:cNvGrpSpPr/>
        <p:nvPr/>
      </p:nvGrpSpPr>
      <p:grpSpPr>
        <a:xfrm>
          <a:off x="0" y="0"/>
          <a:ext cx="0" cy="0"/>
        </a:xfrm>
      </p:grpSpPr>
      <p:pic>
        <p:nvPicPr>
          <p:cNvPr id="9" name="Picture 8" descr="C0-HD-BTM.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a:t>10/10/2019</a:t>
            </a:fld>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3 Column">
    <p:spTree>
      <p:nvGrpSpPr>
        <p:cNvPr id="1" name=""/>
        <p:cNvGrpSpPr/>
        <p:nvPr/>
      </p:nvGrpSpPr>
      <p:grpSpPr>
        <a:xfrm>
          <a:off x="0" y="0"/>
          <a: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10/10/2019</a:t>
            </a:fld>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3 Picture Column">
    <p:spTree>
      <p:nvGrpSpPr>
        <p:cNvPr id="1" name=""/>
        <p:cNvGrpSpPr/>
        <p:nvPr/>
      </p:nvGrpSpPr>
      <p:grpSpPr>
        <a:xfrm>
          <a:off x="0" y="0"/>
          <a: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10/10/2019</a:t>
            </a:fld>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a:t>10/10/2019</a:t>
            </a:fld>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vertTitleAndTx" preserve="1">
  <p:cSld name="Vertical Title and Text">
    <p:spTree>
      <p:nvGrpSpPr>
        <p:cNvPr id="1" name=""/>
        <p:cNvGrpSpPr/>
        <p:nvPr/>
      </p:nvGrpSpPr>
      <p:grpSpPr>
        <a:xfrm>
          <a:off x="0" y="0"/>
          <a:ext cx="0" cy="0"/>
        </a:xfrm>
      </p:grpSpPr>
      <p:pic>
        <p:nvPicPr>
          <p:cNvPr id="8" name="Picture 7" descr="C0-HD-BTM.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a:t>10/10/2019</a:t>
            </a:fld>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a:t>10/10/2019</a:t>
            </a:fld>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secHead" preserve="1">
  <p:cSld name="Section Header">
    <p:spTree>
      <p:nvGrpSpPr>
        <p:cNvPr id="1" name=""/>
        <p:cNvGrpSpPr/>
        <p:nvPr/>
      </p:nvGrpSpPr>
      <p:grpSpPr>
        <a:xfrm>
          <a:off x="0" y="0"/>
          <a:ext cx="0" cy="0"/>
        </a:xfrm>
      </p:grpSpPr>
      <p:pic>
        <p:nvPicPr>
          <p:cNvPr id="9" name="Picture 8" descr="C0-HD-BTM.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t>10/10/2019</a:t>
            </a:fld>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a:t>10/10/2019</a:t>
            </a:fld>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a:t>10/10/2019</a:t>
            </a:fld>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a:t>10/10/2019</a:t>
            </a:fld>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8A87A34-81AB-432B-8DAE-1953F412C126}" type="datetimeFigureOut">
              <a:rPr lang="en-US"/>
              <a:t>10/10/2019</a:t>
            </a:fld>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10/10/2019</a:t>
            </a:fld>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10/10/2019</a:t>
            </a:fld>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image" Target="../media/image2.png"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pic>
        <p:nvPicPr>
          <p:cNvPr id="7" name="Picture 6" descr="C0-HD-TOP.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a:t>10/10/2019</a:t>
            </a:fld>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a:t>‹#›</a:t>
            </a:fld>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5.emf"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6.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1371600" y="1303867"/>
            <a:ext cx="9448800" cy="2324633"/>
          </a:xfrm>
        </p:spPr>
        <p:txBody>
          <a:bodyPr>
            <a:normAutofit fontScale="90000"/>
          </a:bodyPr>
          <a:lstStyle/>
          <a:p>
            <a:pPr algn="ctr"/>
            <a:r>
              <a:rPr lang="en-US" smtClean="0"/>
              <a:t>What’s new at the information and privacy commissioner</a:t>
            </a:r>
            <a:endParaRPr lang="en-CA"/>
          </a:p>
        </p:txBody>
      </p:sp>
      <p:sp>
        <p:nvSpPr>
          <p:cNvPr id="3" name="Subtitle 2"/>
          <p:cNvSpPr>
            <a:spLocks noGrp="1"/>
          </p:cNvSpPr>
          <p:nvPr>
            <p:ph type="subTitle" idx="1"/>
          </p:nvPr>
        </p:nvSpPr>
        <p:spPr>
          <a:xfrm>
            <a:off x="1320800" y="3628501"/>
            <a:ext cx="9448800" cy="2518299"/>
          </a:xfrm>
        </p:spPr>
        <p:txBody>
          <a:bodyPr>
            <a:normAutofit fontScale="32500" lnSpcReduction="20000"/>
          </a:bodyPr>
          <a:lstStyle/>
          <a:p>
            <a:endParaRPr lang="en-US" smtClean="0"/>
          </a:p>
          <a:p>
            <a:r>
              <a:rPr lang="en-US" sz="7400" smtClean="0"/>
              <a:t>CBA, Privacy Sector, Saskatoon, SK</a:t>
            </a:r>
          </a:p>
          <a:p>
            <a:r>
              <a:rPr lang="en-US" sz="7400"/>
              <a:t>Information Sharing and Privacy: Practice and </a:t>
            </a:r>
            <a:r>
              <a:rPr lang="en-US" sz="7400" smtClean="0"/>
              <a:t>Alignment</a:t>
            </a:r>
            <a:endParaRPr lang="en-CA" sz="7400"/>
          </a:p>
          <a:p>
            <a:r>
              <a:rPr lang="en-US" sz="7400" smtClean="0"/>
              <a:t>October 7, 2019</a:t>
            </a:r>
          </a:p>
          <a:p>
            <a:endParaRPr lang="en-US" sz="7400"/>
          </a:p>
          <a:p>
            <a:pPr algn="r"/>
            <a:r>
              <a:rPr lang="en-US" sz="7400" smtClean="0"/>
              <a:t>Ronald J. Kruzeniski, Q.C.</a:t>
            </a:r>
          </a:p>
          <a:p>
            <a:pPr algn="r"/>
            <a:r>
              <a:rPr lang="en-US" sz="7400" smtClean="0"/>
              <a:t>SK Information and Privacy Commissioner</a:t>
            </a:r>
          </a:p>
          <a:p>
            <a:endParaRPr lang="en-CA"/>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304800" y="351902"/>
            <a:ext cx="3200400" cy="833431"/>
          </a:xfrm>
          <a:prstGeom prst="rect">
            <a:avLst/>
          </a:prstGeom>
          <a:noFill/>
        </p:spPr>
      </p:pic>
    </p:spTree>
    <p:extLst>
      <p:ext uri="{BB962C8B-B14F-4D97-AF65-F5344CB8AC3E}">
        <p14:creationId xmlns:p14="http://schemas.microsoft.com/office/powerpoint/2010/main" val="1476387365"/>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Humboldt broncos</a:t>
            </a:r>
            <a:endParaRPr lang="en-CA"/>
          </a:p>
        </p:txBody>
      </p:sp>
      <p:sp>
        <p:nvSpPr>
          <p:cNvPr id="3" name="Content Placeholder 2"/>
          <p:cNvSpPr>
            <a:spLocks noGrp="1"/>
          </p:cNvSpPr>
          <p:nvPr>
            <p:ph idx="1"/>
          </p:nvPr>
        </p:nvSpPr>
        <p:spPr/>
        <p:txBody>
          <a:bodyPr>
            <a:normAutofit fontScale="92500" lnSpcReduction="20000"/>
          </a:bodyPr>
          <a:lstStyle/>
          <a:p>
            <a:r>
              <a:rPr lang="en-US" smtClean="0"/>
              <a:t>8 involved</a:t>
            </a:r>
            <a:r>
              <a:rPr lang="en-US"/>
              <a:t>:</a:t>
            </a:r>
            <a:r>
              <a:rPr lang="en-US" smtClean="0"/>
              <a:t> </a:t>
            </a:r>
          </a:p>
          <a:p>
            <a:pPr lvl="1"/>
            <a:r>
              <a:rPr lang="en-US" smtClean="0"/>
              <a:t>1 office manager</a:t>
            </a:r>
          </a:p>
          <a:p>
            <a:pPr lvl="1"/>
            <a:r>
              <a:rPr lang="en-US" smtClean="0"/>
              <a:t>7 physicians</a:t>
            </a:r>
          </a:p>
          <a:p>
            <a:pPr lvl="1"/>
            <a:r>
              <a:rPr lang="en-US" smtClean="0"/>
              <a:t>380 breach events</a:t>
            </a:r>
          </a:p>
          <a:p>
            <a:r>
              <a:rPr lang="en-US" smtClean="0"/>
              <a:t>6 Reports</a:t>
            </a:r>
          </a:p>
          <a:p>
            <a:r>
              <a:rPr lang="en-US" smtClean="0"/>
              <a:t>Used names in version to trustees </a:t>
            </a:r>
          </a:p>
          <a:p>
            <a:r>
              <a:rPr lang="en-US" smtClean="0"/>
              <a:t>Used initial for web version</a:t>
            </a:r>
          </a:p>
          <a:p>
            <a:r>
              <a:rPr lang="en-US" smtClean="0"/>
              <a:t>Interim injunction – no notice</a:t>
            </a:r>
          </a:p>
          <a:p>
            <a:r>
              <a:rPr lang="en-US" smtClean="0"/>
              <a:t>Interlocutory injunction </a:t>
            </a:r>
          </a:p>
          <a:p>
            <a:r>
              <a:rPr lang="en-US" smtClean="0"/>
              <a:t>Injunction not continued – Justice Danyliuk</a:t>
            </a:r>
          </a:p>
          <a:p>
            <a:pPr lvl="1">
              <a:buFontTx/>
              <a:buChar char="-"/>
            </a:pPr>
            <a:r>
              <a:rPr lang="en-US" smtClean="0"/>
              <a:t>March 29, 2019</a:t>
            </a:r>
          </a:p>
          <a:p>
            <a:pPr lvl="1">
              <a:buFontTx/>
              <a:buChar char="-"/>
            </a:pPr>
            <a:r>
              <a:rPr lang="en-US" smtClean="0"/>
              <a:t>Stebner v Canadian Broadcasting Corporation, 2019 SKQB 91 (CanLII)</a:t>
            </a:r>
          </a:p>
          <a:p>
            <a:r>
              <a:rPr lang="en-US" smtClean="0"/>
              <a:t>Result, some regulation amendments</a:t>
            </a:r>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579164"/>
            <a:ext cx="3369733" cy="1031211"/>
          </a:xfrm>
          <a:prstGeom prst="rect">
            <a:avLst/>
          </a:prstGeom>
          <a:noFill/>
        </p:spPr>
      </p:pic>
    </p:spTree>
    <p:extLst>
      <p:ext uri="{BB962C8B-B14F-4D97-AF65-F5344CB8AC3E}">
        <p14:creationId xmlns:p14="http://schemas.microsoft.com/office/powerpoint/2010/main" val="186942781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Circle of care</a:t>
            </a:r>
            <a:endParaRPr lang="en-CA"/>
          </a:p>
        </p:txBody>
      </p:sp>
      <p:sp>
        <p:nvSpPr>
          <p:cNvPr id="3" name="Content Placeholder 2"/>
          <p:cNvSpPr>
            <a:spLocks noGrp="1"/>
          </p:cNvSpPr>
          <p:nvPr>
            <p:ph idx="1"/>
          </p:nvPr>
        </p:nvSpPr>
        <p:spPr/>
        <p:txBody>
          <a:bodyPr>
            <a:normAutofit/>
          </a:bodyPr>
          <a:lstStyle/>
          <a:p>
            <a:r>
              <a:rPr lang="en-US" smtClean="0"/>
              <a:t>Many said circle of care </a:t>
            </a:r>
          </a:p>
          <a:p>
            <a:r>
              <a:rPr lang="en-US" smtClean="0"/>
              <a:t>Principle, need to know</a:t>
            </a:r>
          </a:p>
          <a:p>
            <a:endParaRPr lang="en-US" smtClean="0"/>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579164"/>
            <a:ext cx="3369733" cy="1031211"/>
          </a:xfrm>
          <a:prstGeom prst="rect">
            <a:avLst/>
          </a:prstGeom>
          <a:noFill/>
        </p:spPr>
      </p:pic>
    </p:spTree>
    <p:extLst>
      <p:ext uri="{BB962C8B-B14F-4D97-AF65-F5344CB8AC3E}">
        <p14:creationId xmlns:p14="http://schemas.microsoft.com/office/powerpoint/2010/main" val="29771373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Need to know</a:t>
            </a:r>
            <a:endParaRPr lang="en-CA"/>
          </a:p>
        </p:txBody>
      </p:sp>
      <p:sp>
        <p:nvSpPr>
          <p:cNvPr id="3" name="Content Placeholder 2"/>
          <p:cNvSpPr>
            <a:spLocks noGrp="1"/>
          </p:cNvSpPr>
          <p:nvPr>
            <p:ph idx="1"/>
          </p:nvPr>
        </p:nvSpPr>
        <p:spPr/>
        <p:txBody>
          <a:bodyPr/>
          <a:lstStyle/>
          <a:p>
            <a:r>
              <a:rPr lang="en-US"/>
              <a:t>From the Danyliuk decision</a:t>
            </a:r>
            <a:endParaRPr lang="en-CA"/>
          </a:p>
          <a:p>
            <a:r>
              <a:rPr lang="en-US"/>
              <a:t> [46] Need to know is not a construct of the IPC. It comes from s. 23 RIPA: </a:t>
            </a:r>
          </a:p>
          <a:p>
            <a:r>
              <a:rPr lang="en-US"/>
              <a:t>23(1) A trustee shall collect, use or disclose only the personal health information that is reasonably necessary for the purpose for which it is being collected, used or disclosed.</a:t>
            </a:r>
          </a:p>
          <a:p>
            <a:pPr marL="0" indent="0">
              <a:buNone/>
            </a:pPr>
            <a:endParaRPr lang="en-CA"/>
          </a:p>
          <a:p>
            <a:r>
              <a:rPr lang="en-US"/>
              <a:t>(2) A trustee must establish policies and procedures to restrict access by the trustee's employees to an individual's personal health information that is not required by the employee to carry out the purpose for which the information was collected or to carry out a purpose authorized pursuant to this Act. </a:t>
            </a:r>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579164"/>
            <a:ext cx="3369733" cy="1031211"/>
          </a:xfrm>
          <a:prstGeom prst="rect">
            <a:avLst/>
          </a:prstGeom>
          <a:noFill/>
        </p:spPr>
      </p:pic>
    </p:spTree>
    <p:extLst>
      <p:ext uri="{BB962C8B-B14F-4D97-AF65-F5344CB8AC3E}">
        <p14:creationId xmlns:p14="http://schemas.microsoft.com/office/powerpoint/2010/main" val="372893973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Need to Know</a:t>
            </a:r>
            <a:endParaRPr lang="en-CA"/>
          </a:p>
        </p:txBody>
      </p:sp>
      <p:sp>
        <p:nvSpPr>
          <p:cNvPr id="3" name="Content Placeholder 2"/>
          <p:cNvSpPr>
            <a:spLocks noGrp="1"/>
          </p:cNvSpPr>
          <p:nvPr>
            <p:ph idx="1"/>
          </p:nvPr>
        </p:nvSpPr>
        <p:spPr/>
        <p:txBody>
          <a:bodyPr/>
          <a:lstStyle/>
          <a:p>
            <a:endParaRPr lang="en-US" smtClean="0"/>
          </a:p>
          <a:p>
            <a:r>
              <a:rPr lang="en-US" smtClean="0"/>
              <a:t>[</a:t>
            </a:r>
            <a:r>
              <a:rPr lang="en-US"/>
              <a:t>47] Section 23 imposes two related duties on a trustee of private medical information, such as SHA: </a:t>
            </a:r>
          </a:p>
          <a:p>
            <a:r>
              <a:rPr lang="en-US"/>
              <a:t>First, data minimization. SHA is to strive to collect, use and/or disclose the least amount of private medical information required to carry out the purpose behind that information. In SRA's case, this purpose is generally the delivery of health care. </a:t>
            </a:r>
          </a:p>
          <a:p>
            <a:r>
              <a:rPr lang="en-US"/>
              <a:t>Second, need to know. SHA, as a trustee, must set up its information system so that patients' private medical information is only available to its employees having a legitimate need to know that information for the purpose of delivering medical care services to that patient. </a:t>
            </a:r>
            <a:endParaRPr lang="en-CA"/>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579164"/>
            <a:ext cx="3369733" cy="1031211"/>
          </a:xfrm>
          <a:prstGeom prst="rect">
            <a:avLst/>
          </a:prstGeom>
          <a:noFill/>
        </p:spPr>
      </p:pic>
    </p:spTree>
    <p:extLst>
      <p:ext uri="{BB962C8B-B14F-4D97-AF65-F5344CB8AC3E}">
        <p14:creationId xmlns:p14="http://schemas.microsoft.com/office/powerpoint/2010/main" val="3840302480"/>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895600" y="764373"/>
            <a:ext cx="8610600" cy="1031211"/>
          </a:xfrm>
        </p:spPr>
        <p:txBody>
          <a:bodyPr/>
          <a:lstStyle/>
          <a:p>
            <a:r>
              <a:rPr lang="en-US" smtClean="0"/>
              <a:t>Workload</a:t>
            </a:r>
            <a:endParaRPr lang="en-CA"/>
          </a:p>
        </p:txBody>
      </p:sp>
      <p:sp>
        <p:nvSpPr>
          <p:cNvPr id="3" name="Content Placeholder 2"/>
          <p:cNvSpPr>
            <a:spLocks noGrp="1"/>
          </p:cNvSpPr>
          <p:nvPr>
            <p:ph idx="1"/>
          </p:nvPr>
        </p:nvSpPr>
        <p:spPr>
          <a:xfrm>
            <a:off x="685800" y="1795584"/>
            <a:ext cx="10820400" cy="4423101"/>
          </a:xfrm>
        </p:spPr>
        <p:txBody>
          <a:bodyPr/>
          <a:lstStyle/>
          <a:p>
            <a:endParaRPr lang="en-US" smtClean="0"/>
          </a:p>
          <a:p>
            <a:endParaRPr lang="en-CA"/>
          </a:p>
        </p:txBody>
      </p:sp>
      <p:pic>
        <p:nvPicPr>
          <p:cNvPr id="5" name="Picture 4"/>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437827" y="379676"/>
            <a:ext cx="3369733" cy="1031211"/>
          </a:xfrm>
          <a:prstGeom prst="rect">
            <a:avLst/>
          </a:prstGeom>
          <a:noFill/>
        </p:spPr>
      </p:pic>
      <p:sp>
        <p:nvSpPr>
          <p:cNvPr id="6" name="Rectangle 5"/>
          <p:cNvSpPr/>
          <p:nvPr/>
        </p:nvSpPr>
        <p:spPr>
          <a:xfrm>
            <a:off x="1299919" y="5776571"/>
            <a:ext cx="4201791" cy="369332"/>
          </a:xfrm>
          <a:prstGeom prst="rect">
            <a:avLst/>
          </a:prstGeom>
        </p:spPr>
        <p:txBody>
          <a:bodyPr wrap="none">
            <a:spAutoFit/>
          </a:bodyPr>
          <a:lstStyle/>
          <a:p>
            <a:r>
              <a:rPr lang="en-US" b="1" smtClean="0">
                <a:solidFill>
                  <a:srgbClr val="FF0000"/>
                </a:solidFill>
              </a:rPr>
              <a:t>*Year </a:t>
            </a:r>
            <a:r>
              <a:rPr lang="en-US" b="1">
                <a:solidFill>
                  <a:srgbClr val="FF0000"/>
                </a:solidFill>
              </a:rPr>
              <a:t>to date 50% increase over 2018</a:t>
            </a:r>
          </a:p>
        </p:txBody>
      </p:sp>
      <p:pic>
        <p:nvPicPr>
          <p:cNvPr id="1026" name="Chart 1" descr="image00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82767" y="1620981"/>
            <a:ext cx="7060324" cy="408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35983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Last 5 years</a:t>
            </a:r>
            <a:endParaRPr lang="en-CA"/>
          </a:p>
        </p:txBody>
      </p:sp>
      <p:sp>
        <p:nvSpPr>
          <p:cNvPr id="3" name="Content Placeholder 2"/>
          <p:cNvSpPr>
            <a:spLocks noGrp="1"/>
          </p:cNvSpPr>
          <p:nvPr>
            <p:ph idx="1"/>
          </p:nvPr>
        </p:nvSpPr>
        <p:spPr/>
        <p:txBody>
          <a:bodyPr/>
          <a:lstStyle/>
          <a:p>
            <a:r>
              <a:rPr lang="en-US" smtClean="0"/>
              <a:t>Format of Reports</a:t>
            </a:r>
          </a:p>
          <a:p>
            <a:r>
              <a:rPr lang="en-US" smtClean="0"/>
              <a:t>Rules of Procedure</a:t>
            </a:r>
          </a:p>
          <a:p>
            <a:r>
              <a:rPr lang="en-US" smtClean="0"/>
              <a:t>Exemptions guide</a:t>
            </a:r>
          </a:p>
          <a:p>
            <a:pPr lvl="1"/>
            <a:r>
              <a:rPr lang="en-US" smtClean="0"/>
              <a:t>existing version</a:t>
            </a:r>
          </a:p>
          <a:p>
            <a:pPr lvl="1"/>
            <a:r>
              <a:rPr lang="en-US" smtClean="0"/>
              <a:t>New version</a:t>
            </a:r>
          </a:p>
          <a:p>
            <a:pPr lvl="1"/>
            <a:r>
              <a:rPr lang="en-US" smtClean="0"/>
              <a:t>A must read</a:t>
            </a:r>
          </a:p>
          <a:p>
            <a:pPr lvl="1"/>
            <a:r>
              <a:rPr lang="en-US" smtClean="0"/>
              <a:t>Called a guide</a:t>
            </a:r>
            <a:endParaRPr lang="en-CA"/>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579164"/>
            <a:ext cx="3369733" cy="1031211"/>
          </a:xfrm>
          <a:prstGeom prst="rect">
            <a:avLst/>
          </a:prstGeom>
          <a:noFill/>
        </p:spPr>
      </p:pic>
    </p:spTree>
    <p:extLst>
      <p:ext uri="{BB962C8B-B14F-4D97-AF65-F5344CB8AC3E}">
        <p14:creationId xmlns:p14="http://schemas.microsoft.com/office/powerpoint/2010/main" val="301120421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Next 5 years</a:t>
            </a:r>
            <a:endParaRPr lang="en-CA"/>
          </a:p>
        </p:txBody>
      </p:sp>
      <p:sp>
        <p:nvSpPr>
          <p:cNvPr id="3" name="Content Placeholder 2"/>
          <p:cNvSpPr>
            <a:spLocks noGrp="1"/>
          </p:cNvSpPr>
          <p:nvPr>
            <p:ph idx="1"/>
          </p:nvPr>
        </p:nvSpPr>
        <p:spPr/>
        <p:txBody>
          <a:bodyPr/>
          <a:lstStyle/>
          <a:p>
            <a:r>
              <a:rPr lang="en-US" smtClean="0"/>
              <a:t>Modernize the legislation</a:t>
            </a:r>
          </a:p>
          <a:p>
            <a:pPr marL="457200" lvl="1" indent="0">
              <a:buNone/>
            </a:pPr>
            <a:r>
              <a:rPr lang="en-US" smtClean="0"/>
              <a:t>- FOIP </a:t>
            </a:r>
            <a:r>
              <a:rPr lang="en-US"/>
              <a:t>and LA FOIP</a:t>
            </a:r>
          </a:p>
          <a:p>
            <a:pPr marL="457200" lvl="1" indent="0">
              <a:buNone/>
            </a:pPr>
            <a:r>
              <a:rPr lang="en-US" smtClean="0"/>
              <a:t>- HIPA</a:t>
            </a:r>
          </a:p>
          <a:p>
            <a:r>
              <a:rPr lang="en-US" smtClean="0"/>
              <a:t>Regulations</a:t>
            </a:r>
          </a:p>
          <a:p>
            <a:r>
              <a:rPr lang="en-US" smtClean="0"/>
              <a:t>Annual Report  </a:t>
            </a:r>
            <a:r>
              <a:rPr lang="en-US"/>
              <a:t>https://oipc.sk.ca/about/annual-reports-and-financial-statements</a:t>
            </a:r>
            <a:r>
              <a:rPr lang="en-US" smtClean="0"/>
              <a:t>/</a:t>
            </a:r>
            <a:r>
              <a:rPr lang="en-US" smtClean="0"/>
              <a:t> </a:t>
            </a:r>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764373"/>
            <a:ext cx="3369733" cy="1031211"/>
          </a:xfrm>
          <a:prstGeom prst="rect">
            <a:avLst/>
          </a:prstGeom>
          <a:noFill/>
        </p:spPr>
      </p:pic>
    </p:spTree>
    <p:extLst>
      <p:ext uri="{BB962C8B-B14F-4D97-AF65-F5344CB8AC3E}">
        <p14:creationId xmlns:p14="http://schemas.microsoft.com/office/powerpoint/2010/main" val="776400148"/>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Next 5 Years</a:t>
            </a:r>
            <a:endParaRPr lang="en-CA"/>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579164"/>
            <a:ext cx="3369733" cy="1031211"/>
          </a:xfrm>
          <a:prstGeom prst="rect">
            <a:avLst/>
          </a:prstGeom>
          <a:noFill/>
        </p:spPr>
      </p:pic>
      <p:pic>
        <p:nvPicPr>
          <p:cNvPr id="5" name="Content Placeholder 4"/>
          <p:cNvPicPr>
            <a:picLocks noGrp="1" noChangeAspect="1"/>
          </p:cNvPicPr>
          <p:nvPr>
            <p:ph idx="1"/>
          </p:nvPr>
        </p:nvPicPr>
        <p:blipFill>
          <a:blip r:embed="rId3"/>
          <a:stretch>
            <a:fillRect/>
          </a:stretch>
        </p:blipFill>
        <p:spPr>
          <a:xfrm>
            <a:off x="3187701" y="1750423"/>
            <a:ext cx="5291348" cy="4467815"/>
          </a:xfrm>
          <a:prstGeom prst="rect">
            <a:avLst/>
          </a:prstGeom>
        </p:spPr>
      </p:pic>
    </p:spTree>
    <p:extLst>
      <p:ext uri="{BB962C8B-B14F-4D97-AF65-F5344CB8AC3E}">
        <p14:creationId xmlns:p14="http://schemas.microsoft.com/office/powerpoint/2010/main" val="2400569053"/>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Modernizing the legislation</a:t>
            </a:r>
            <a:endParaRPr lang="en-CA"/>
          </a:p>
        </p:txBody>
      </p:sp>
      <p:sp>
        <p:nvSpPr>
          <p:cNvPr id="3" name="Content Placeholder 2"/>
          <p:cNvSpPr>
            <a:spLocks noGrp="1"/>
          </p:cNvSpPr>
          <p:nvPr>
            <p:ph idx="1"/>
          </p:nvPr>
        </p:nvSpPr>
        <p:spPr/>
        <p:txBody>
          <a:bodyPr/>
          <a:lstStyle/>
          <a:p>
            <a:r>
              <a:rPr lang="en-US" smtClean="0"/>
              <a:t>FOIP Part 4 – Privacy Protection</a:t>
            </a:r>
          </a:p>
          <a:p>
            <a:r>
              <a:rPr lang="en-US" smtClean="0"/>
              <a:t>Apply to political parties – organization receiving grants</a:t>
            </a:r>
          </a:p>
          <a:p>
            <a:r>
              <a:rPr lang="en-US" smtClean="0"/>
              <a:t>Organization spending tax dollars</a:t>
            </a:r>
          </a:p>
          <a:p>
            <a:r>
              <a:rPr lang="en-US" smtClean="0"/>
              <a:t>Business?</a:t>
            </a:r>
          </a:p>
          <a:p>
            <a:r>
              <a:rPr lang="en-US" smtClean="0"/>
              <a:t>PIPEDA – Federally probably amended</a:t>
            </a:r>
          </a:p>
          <a:p>
            <a:pPr lvl="1"/>
            <a:r>
              <a:rPr lang="en-US" smtClean="0"/>
              <a:t>Alberta, BC</a:t>
            </a:r>
          </a:p>
          <a:p>
            <a:pPr lvl="1"/>
            <a:r>
              <a:rPr lang="en-US" smtClean="0"/>
              <a:t>Provincial Legislation</a:t>
            </a:r>
          </a:p>
          <a:p>
            <a:pPr lvl="1"/>
            <a:r>
              <a:rPr lang="en-US" smtClean="0"/>
              <a:t>Ontario may be considering</a:t>
            </a:r>
            <a:endParaRPr lang="en-CA"/>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415637" y="248767"/>
            <a:ext cx="3369733" cy="1031211"/>
          </a:xfrm>
          <a:prstGeom prst="rect">
            <a:avLst/>
          </a:prstGeom>
          <a:noFill/>
        </p:spPr>
      </p:pic>
    </p:spTree>
    <p:extLst>
      <p:ext uri="{BB962C8B-B14F-4D97-AF65-F5344CB8AC3E}">
        <p14:creationId xmlns:p14="http://schemas.microsoft.com/office/powerpoint/2010/main" val="3506858117"/>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Next 5 years</a:t>
            </a:r>
            <a:endParaRPr lang="en-CA"/>
          </a:p>
        </p:txBody>
      </p:sp>
      <p:sp>
        <p:nvSpPr>
          <p:cNvPr id="3" name="Content Placeholder 2"/>
          <p:cNvSpPr>
            <a:spLocks noGrp="1"/>
          </p:cNvSpPr>
          <p:nvPr>
            <p:ph idx="1"/>
          </p:nvPr>
        </p:nvSpPr>
        <p:spPr/>
        <p:txBody>
          <a:bodyPr/>
          <a:lstStyle/>
          <a:p>
            <a:r>
              <a:rPr lang="en-US" smtClean="0"/>
              <a:t>Respectful and helpful</a:t>
            </a:r>
          </a:p>
          <a:p>
            <a:r>
              <a:rPr lang="en-US" smtClean="0"/>
              <a:t>Advice</a:t>
            </a:r>
          </a:p>
          <a:p>
            <a:pPr lvl="1"/>
            <a:r>
              <a:rPr lang="en-US" smtClean="0"/>
              <a:t>1200 calls per year</a:t>
            </a:r>
          </a:p>
          <a:p>
            <a:r>
              <a:rPr lang="en-US"/>
              <a:t>Advice on procedure</a:t>
            </a:r>
          </a:p>
          <a:p>
            <a:r>
              <a:rPr lang="en-US"/>
              <a:t>Advice on what to send us</a:t>
            </a:r>
          </a:p>
          <a:p>
            <a:r>
              <a:rPr lang="en-US"/>
              <a:t>Won’t always agree</a:t>
            </a:r>
          </a:p>
          <a:p>
            <a:r>
              <a:rPr lang="en-US"/>
              <a:t>Done in a respectful and helpful way</a:t>
            </a:r>
          </a:p>
          <a:p>
            <a:pPr lvl="1"/>
            <a:endParaRPr lang="en-US"/>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579164"/>
            <a:ext cx="3369733" cy="1031211"/>
          </a:xfrm>
          <a:prstGeom prst="rect">
            <a:avLst/>
          </a:prstGeom>
          <a:noFill/>
        </p:spPr>
      </p:pic>
    </p:spTree>
    <p:extLst>
      <p:ext uri="{BB962C8B-B14F-4D97-AF65-F5344CB8AC3E}">
        <p14:creationId xmlns:p14="http://schemas.microsoft.com/office/powerpoint/2010/main" val="3623647847"/>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Data Matching </a:t>
            </a:r>
            <a:br>
              <a:rPr lang="en-US" smtClean="0"/>
            </a:br>
            <a:r>
              <a:rPr lang="en-US" smtClean="0"/>
              <a:t>Agreements Act</a:t>
            </a:r>
            <a:endParaRPr lang="en-CA"/>
          </a:p>
        </p:txBody>
      </p:sp>
      <p:sp>
        <p:nvSpPr>
          <p:cNvPr id="3" name="Content Placeholder 2"/>
          <p:cNvSpPr>
            <a:spLocks noGrp="1"/>
          </p:cNvSpPr>
          <p:nvPr>
            <p:ph idx="1"/>
          </p:nvPr>
        </p:nvSpPr>
        <p:spPr/>
        <p:txBody>
          <a:bodyPr/>
          <a:lstStyle/>
          <a:p>
            <a:r>
              <a:rPr lang="en-US" smtClean="0"/>
              <a:t>Passed March 2018</a:t>
            </a:r>
          </a:p>
          <a:p>
            <a:r>
              <a:rPr lang="en-US" smtClean="0"/>
              <a:t>To be proclaimed</a:t>
            </a:r>
          </a:p>
          <a:p>
            <a:r>
              <a:rPr lang="en-US" smtClean="0"/>
              <a:t>Justice working on regulations</a:t>
            </a:r>
          </a:p>
          <a:p>
            <a:r>
              <a:rPr lang="en-US" smtClean="0"/>
              <a:t>Initiating party </a:t>
            </a:r>
          </a:p>
          <a:p>
            <a:r>
              <a:rPr lang="en-US" smtClean="0"/>
              <a:t>Participating party</a:t>
            </a:r>
          </a:p>
          <a:p>
            <a:r>
              <a:rPr lang="en-US" smtClean="0"/>
              <a:t>Agreement before project begins</a:t>
            </a:r>
            <a:endParaRPr lang="en-CA"/>
          </a:p>
        </p:txBody>
      </p:sp>
      <p:pic>
        <p:nvPicPr>
          <p:cNvPr id="5" name="Picture 4"/>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627214"/>
            <a:ext cx="3369733" cy="1031211"/>
          </a:xfrm>
          <a:prstGeom prst="rect">
            <a:avLst/>
          </a:prstGeom>
          <a:noFill/>
        </p:spPr>
      </p:pic>
    </p:spTree>
    <p:extLst>
      <p:ext uri="{BB962C8B-B14F-4D97-AF65-F5344CB8AC3E}">
        <p14:creationId xmlns:p14="http://schemas.microsoft.com/office/powerpoint/2010/main" val="813259755"/>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pPr algn="ctr"/>
            <a:br>
              <a:rPr lang="en-US" smtClean="0"/>
            </a:br>
            <a:r>
              <a:rPr lang="en-US" sz="6700" smtClean="0"/>
              <a:t>Questions</a:t>
            </a:r>
            <a:r>
              <a:rPr lang="en-US" sz="6700"/>
              <a:t>?</a:t>
            </a:r>
            <a:br>
              <a:rPr lang="en-CA" sz="6700"/>
            </a:br>
          </a:p>
        </p:txBody>
      </p:sp>
      <p:sp>
        <p:nvSpPr>
          <p:cNvPr id="3" name="Content Placeholder 2"/>
          <p:cNvSpPr>
            <a:spLocks noGrp="1"/>
          </p:cNvSpPr>
          <p:nvPr>
            <p:ph idx="1"/>
          </p:nvPr>
        </p:nvSpPr>
        <p:spPr>
          <a:xfrm>
            <a:off x="685800" y="2300559"/>
            <a:ext cx="10820400" cy="4024125"/>
          </a:xfrm>
        </p:spPr>
        <p:txBody>
          <a:bodyPr>
            <a:normAutofit fontScale="40000" lnSpcReduction="20000"/>
          </a:bodyPr>
          <a:lstStyle/>
          <a:p>
            <a:r>
              <a:rPr lang="en-CA" sz="6600" b="1"/>
              <a:t>Saskatchewan Information and Privacy Commissioner</a:t>
            </a:r>
            <a:br>
              <a:rPr lang="en-CA" sz="6600"/>
            </a:br>
            <a:r>
              <a:rPr lang="en-CA" sz="6600"/>
              <a:t>503 – 1801 Hamilton Street</a:t>
            </a:r>
            <a:br>
              <a:rPr lang="en-CA" sz="6600"/>
            </a:br>
            <a:r>
              <a:rPr lang="en-CA" sz="6600"/>
              <a:t>Regina SK S4P 4B4</a:t>
            </a:r>
          </a:p>
          <a:p>
            <a:endParaRPr lang="en-CA" sz="6600"/>
          </a:p>
          <a:p>
            <a:r>
              <a:rPr lang="en-CA" sz="6600"/>
              <a:t>Telephone: 306-787-8350</a:t>
            </a:r>
            <a:br>
              <a:rPr lang="en-CA" sz="6600"/>
            </a:br>
            <a:r>
              <a:rPr lang="en-CA" sz="6600"/>
              <a:t>Toll Free Telephone (within Saskatchewan): 1-877-748-2298</a:t>
            </a:r>
            <a:br>
              <a:rPr lang="en-CA" sz="6600"/>
            </a:br>
            <a:r>
              <a:rPr lang="en-CA" sz="6600"/>
              <a:t>Fax: 306-798-1603</a:t>
            </a:r>
          </a:p>
          <a:p>
            <a:r>
              <a:rPr lang="en-CA" sz="6600"/>
              <a:t>Email: </a:t>
            </a:r>
            <a:r>
              <a:rPr lang="en-CA" sz="6600"/>
              <a:t>webmaster@oipc.sk.ca</a:t>
            </a:r>
            <a:endParaRPr lang="en-CA" sz="6600"/>
          </a:p>
          <a:p>
            <a:endParaRPr lang="en-CA" sz="6600"/>
          </a:p>
          <a:p>
            <a:r>
              <a:rPr lang="en-CA" sz="6600"/>
              <a:t>Website: </a:t>
            </a:r>
            <a:r>
              <a:rPr lang="en-CA" sz="6600"/>
              <a:t>www.oipc.sk.ca</a:t>
            </a:r>
            <a:br>
              <a:rPr lang="en-CA" sz="6600"/>
            </a:br>
            <a:r>
              <a:rPr lang="en-CA" sz="6600"/>
              <a:t>Follow us on Twitter: </a:t>
            </a:r>
            <a:r>
              <a:rPr lang="en-CA" sz="6600"/>
              <a:t>@SaskIPC</a:t>
            </a:r>
            <a:r>
              <a:rPr lang="en-CA" sz="6600"/>
              <a:t>  </a:t>
            </a:r>
          </a:p>
          <a:p>
            <a:pPr marL="0" indent="0" algn="ctr">
              <a:buNone/>
            </a:pPr>
            <a:endParaRPr lang="en-US" sz="6600" smtClean="0"/>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337608" y="394215"/>
            <a:ext cx="4187825" cy="1341452"/>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65" y="5713380"/>
            <a:ext cx="405435" cy="266912"/>
          </a:xfrm>
          <a:prstGeom prst="rect">
            <a:avLst/>
          </a:prstGeom>
        </p:spPr>
      </p:pic>
    </p:spTree>
    <p:extLst>
      <p:ext uri="{BB962C8B-B14F-4D97-AF65-F5344CB8AC3E}">
        <p14:creationId xmlns:p14="http://schemas.microsoft.com/office/powerpoint/2010/main" val="106826564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mtClean="0"/>
              <a:t>The Interpersonal Violence Disclosure Protocol </a:t>
            </a:r>
            <a:br>
              <a:rPr lang="en-US" smtClean="0"/>
            </a:br>
            <a:r>
              <a:rPr lang="en-US" smtClean="0"/>
              <a:t>(Clare’s law) Act</a:t>
            </a:r>
            <a:endParaRPr lang="en-CA"/>
          </a:p>
        </p:txBody>
      </p:sp>
      <p:sp>
        <p:nvSpPr>
          <p:cNvPr id="3" name="Content Placeholder 2"/>
          <p:cNvSpPr>
            <a:spLocks noGrp="1"/>
          </p:cNvSpPr>
          <p:nvPr>
            <p:ph idx="1"/>
          </p:nvPr>
        </p:nvSpPr>
        <p:spPr/>
        <p:txBody>
          <a:bodyPr>
            <a:normAutofit/>
          </a:bodyPr>
          <a:lstStyle/>
          <a:p>
            <a:r>
              <a:rPr lang="en-US" smtClean="0"/>
              <a:t>Bill 141,  Passed May 2019 - To be proclaimed</a:t>
            </a:r>
          </a:p>
          <a:p>
            <a:r>
              <a:rPr lang="en-US" smtClean="0"/>
              <a:t>Protocol – regulations</a:t>
            </a:r>
          </a:p>
          <a:p>
            <a:pPr lvl="0"/>
            <a:r>
              <a:rPr lang="en-US" smtClean="0"/>
              <a:t>Section 9</a:t>
            </a:r>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379676"/>
            <a:ext cx="3369733" cy="1031211"/>
          </a:xfrm>
          <a:prstGeom prst="rect">
            <a:avLst/>
          </a:prstGeom>
          <a:noFill/>
        </p:spPr>
      </p:pic>
    </p:spTree>
    <p:extLst>
      <p:ext uri="{BB962C8B-B14F-4D97-AF65-F5344CB8AC3E}">
        <p14:creationId xmlns:p14="http://schemas.microsoft.com/office/powerpoint/2010/main" val="1580704453"/>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Privacy Amendment </a:t>
            </a:r>
            <a:br>
              <a:rPr lang="en-US" smtClean="0"/>
            </a:br>
            <a:r>
              <a:rPr lang="en-US" smtClean="0"/>
              <a:t>Act, 2017</a:t>
            </a:r>
            <a:endParaRPr lang="en-CA"/>
          </a:p>
        </p:txBody>
      </p:sp>
      <p:sp>
        <p:nvSpPr>
          <p:cNvPr id="3" name="Content Placeholder 2"/>
          <p:cNvSpPr>
            <a:spLocks noGrp="1"/>
          </p:cNvSpPr>
          <p:nvPr>
            <p:ph idx="1"/>
          </p:nvPr>
        </p:nvSpPr>
        <p:spPr/>
        <p:txBody>
          <a:bodyPr/>
          <a:lstStyle/>
          <a:p>
            <a:r>
              <a:rPr lang="en-US" smtClean="0"/>
              <a:t>Chapter P-24 - Passed March 2018</a:t>
            </a:r>
            <a:r>
              <a:rPr lang="en-CA" smtClean="0"/>
              <a:t> </a:t>
            </a:r>
          </a:p>
          <a:p>
            <a:r>
              <a:rPr lang="en-US" smtClean="0"/>
              <a:t>It is a tort to distribute an intimate image</a:t>
            </a:r>
          </a:p>
          <a:p>
            <a:pPr marL="457200" lvl="1" indent="0">
              <a:buNone/>
            </a:pPr>
            <a:r>
              <a:rPr lang="en-US" smtClean="0"/>
              <a:t>-	Without that person’s consent</a:t>
            </a:r>
          </a:p>
          <a:p>
            <a:pPr marL="457200" lvl="1" indent="0">
              <a:buNone/>
            </a:pPr>
            <a:r>
              <a:rPr lang="en-US" smtClean="0"/>
              <a:t>-	Claim for damages, profits or injunction</a:t>
            </a:r>
          </a:p>
          <a:p>
            <a:pPr marL="457200" lvl="1" indent="0">
              <a:buNone/>
            </a:pPr>
            <a:r>
              <a:rPr lang="en-US" smtClean="0"/>
              <a:t>-	See sections 7.1 to 7.8</a:t>
            </a:r>
            <a:endParaRPr lang="en-CA"/>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579164"/>
            <a:ext cx="3369733" cy="1031211"/>
          </a:xfrm>
          <a:prstGeom prst="rect">
            <a:avLst/>
          </a:prstGeom>
          <a:noFill/>
        </p:spPr>
      </p:pic>
    </p:spTree>
    <p:extLst>
      <p:ext uri="{BB962C8B-B14F-4D97-AF65-F5344CB8AC3E}">
        <p14:creationId xmlns:p14="http://schemas.microsoft.com/office/powerpoint/2010/main" val="549631043"/>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mtClean="0"/>
              <a:t>The Sask. Employment </a:t>
            </a:r>
            <a:br>
              <a:rPr lang="en-US" smtClean="0"/>
            </a:br>
            <a:r>
              <a:rPr lang="en-US" smtClean="0"/>
              <a:t>(leaves)  Amendment Act</a:t>
            </a:r>
            <a:endParaRPr lang="en-CA"/>
          </a:p>
        </p:txBody>
      </p:sp>
      <p:sp>
        <p:nvSpPr>
          <p:cNvPr id="3" name="Content Placeholder 2"/>
          <p:cNvSpPr>
            <a:spLocks noGrp="1"/>
          </p:cNvSpPr>
          <p:nvPr>
            <p:ph idx="1"/>
          </p:nvPr>
        </p:nvSpPr>
        <p:spPr/>
        <p:txBody>
          <a:bodyPr/>
          <a:lstStyle/>
          <a:p>
            <a:r>
              <a:rPr lang="en-US" smtClean="0"/>
              <a:t>Amendments below passed May 2019</a:t>
            </a:r>
          </a:p>
          <a:p>
            <a:r>
              <a:rPr lang="en-US" smtClean="0"/>
              <a:t>New section 2-56.1 Interpersonal violence and sexual violence leave</a:t>
            </a:r>
          </a:p>
          <a:p>
            <a:pPr lvl="1"/>
            <a:r>
              <a:rPr lang="en-US" smtClean="0"/>
              <a:t>Leave up to 10 days in 52 weeks</a:t>
            </a:r>
          </a:p>
          <a:p>
            <a:pPr lvl="1"/>
            <a:r>
              <a:rPr lang="en-US" smtClean="0"/>
              <a:t>An employee must maintain confidentially ss2-56.1(5) and (6)</a:t>
            </a:r>
          </a:p>
          <a:p>
            <a:pPr lvl="1"/>
            <a:r>
              <a:rPr lang="en-US" smtClean="0"/>
              <a:t>Strict confidentiality and disclosure provision</a:t>
            </a:r>
          </a:p>
          <a:p>
            <a:pPr lvl="1"/>
            <a:endParaRPr lang="en-US" smtClean="0"/>
          </a:p>
          <a:p>
            <a:endParaRPr lang="en-CA"/>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579164"/>
            <a:ext cx="3369733" cy="1031211"/>
          </a:xfrm>
          <a:prstGeom prst="rect">
            <a:avLst/>
          </a:prstGeom>
          <a:noFill/>
        </p:spPr>
      </p:pic>
    </p:spTree>
    <p:extLst>
      <p:ext uri="{BB962C8B-B14F-4D97-AF65-F5344CB8AC3E}">
        <p14:creationId xmlns:p14="http://schemas.microsoft.com/office/powerpoint/2010/main" val="1231832233"/>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THE WORKERS’ COMPENSATION  Amendment Act, 2018</a:t>
            </a:r>
            <a:endParaRPr lang="en-CA"/>
          </a:p>
        </p:txBody>
      </p:sp>
      <p:sp>
        <p:nvSpPr>
          <p:cNvPr id="3" name="Content Placeholder 2"/>
          <p:cNvSpPr>
            <a:spLocks noGrp="1"/>
          </p:cNvSpPr>
          <p:nvPr>
            <p:ph idx="1"/>
          </p:nvPr>
        </p:nvSpPr>
        <p:spPr/>
        <p:txBody>
          <a:bodyPr/>
          <a:lstStyle/>
          <a:p>
            <a:r>
              <a:rPr lang="en-US" smtClean="0"/>
              <a:t>Passed May 2019 – not yet proclaimed</a:t>
            </a:r>
            <a:endParaRPr lang="en-US"/>
          </a:p>
          <a:p>
            <a:r>
              <a:rPr lang="en-US" smtClean="0"/>
              <a:t>Section 23 of FOIP – (1) FOIP prevails – (2) listed sections of Acts prevail </a:t>
            </a:r>
          </a:p>
          <a:p>
            <a:r>
              <a:rPr lang="en-US" smtClean="0"/>
              <a:t>Sections 172-174  of WCA – listed </a:t>
            </a:r>
          </a:p>
          <a:p>
            <a:r>
              <a:rPr lang="en-US" smtClean="0"/>
              <a:t>Removed from list</a:t>
            </a:r>
          </a:p>
          <a:p>
            <a:r>
              <a:rPr lang="en-US" smtClean="0"/>
              <a:t>FOIP applicable</a:t>
            </a:r>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384079" y="627214"/>
            <a:ext cx="3369733" cy="1031211"/>
          </a:xfrm>
          <a:prstGeom prst="rect">
            <a:avLst/>
          </a:prstGeom>
          <a:noFill/>
        </p:spPr>
      </p:pic>
    </p:spTree>
    <p:extLst>
      <p:ext uri="{BB962C8B-B14F-4D97-AF65-F5344CB8AC3E}">
        <p14:creationId xmlns:p14="http://schemas.microsoft.com/office/powerpoint/2010/main" val="354251712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894667" y="764373"/>
            <a:ext cx="7611533" cy="1293028"/>
          </a:xfrm>
        </p:spPr>
        <p:txBody>
          <a:bodyPr>
            <a:normAutofit/>
          </a:bodyPr>
          <a:lstStyle/>
          <a:p>
            <a:r>
              <a:rPr lang="en-US" smtClean="0"/>
              <a:t>Victims of homicide</a:t>
            </a:r>
            <a:endParaRPr lang="en-CA"/>
          </a:p>
        </p:txBody>
      </p:sp>
      <p:sp>
        <p:nvSpPr>
          <p:cNvPr id="3" name="Content Placeholder 2"/>
          <p:cNvSpPr>
            <a:spLocks noGrp="1"/>
          </p:cNvSpPr>
          <p:nvPr>
            <p:ph idx="1"/>
          </p:nvPr>
        </p:nvSpPr>
        <p:spPr/>
        <p:txBody>
          <a:bodyPr/>
          <a:lstStyle/>
          <a:p>
            <a:r>
              <a:rPr lang="en-US" smtClean="0"/>
              <a:t>LA FOIP January 1, 2019</a:t>
            </a:r>
          </a:p>
          <a:p>
            <a:r>
              <a:rPr lang="en-US" smtClean="0"/>
              <a:t>Police forces covered</a:t>
            </a:r>
          </a:p>
          <a:p>
            <a:r>
              <a:rPr lang="en-US" smtClean="0"/>
              <a:t>Issue – naming of victims of homicide</a:t>
            </a:r>
          </a:p>
          <a:p>
            <a:r>
              <a:rPr lang="en-US" smtClean="0"/>
              <a:t>Case by case determination </a:t>
            </a:r>
          </a:p>
          <a:p>
            <a:r>
              <a:rPr lang="en-US" smtClean="0"/>
              <a:t>Clarification regulation amendment – February 2019</a:t>
            </a:r>
          </a:p>
          <a:p>
            <a:r>
              <a:rPr lang="en-US" smtClean="0"/>
              <a:t>Police Chief may:</a:t>
            </a:r>
          </a:p>
          <a:p>
            <a:pPr marL="457200" lvl="1" indent="0">
              <a:buNone/>
            </a:pPr>
            <a:r>
              <a:rPr lang="en-US" smtClean="0"/>
              <a:t>-	10.2 </a:t>
            </a:r>
            <a:r>
              <a:rPr lang="en-US"/>
              <a:t>…. a police service or regional police service as defined in </a:t>
            </a:r>
            <a:r>
              <a:rPr lang="en-US" i="1"/>
              <a:t>The Police Act, 1990 </a:t>
            </a:r>
            <a:r>
              <a:rPr lang="en-US" i="1" smtClean="0"/>
              <a:t>	</a:t>
            </a:r>
            <a:r>
              <a:rPr lang="en-US" smtClean="0"/>
              <a:t>may </a:t>
            </a:r>
            <a:r>
              <a:rPr lang="en-US"/>
              <a:t>disclose to the public the name of a deceased person if the person’s death is </a:t>
            </a:r>
            <a:r>
              <a:rPr lang="en-US" smtClean="0"/>
              <a:t>	being </a:t>
            </a:r>
            <a:r>
              <a:rPr lang="en-US"/>
              <a:t>investigated as a homicide by the police service or regional police </a:t>
            </a:r>
            <a:r>
              <a:rPr lang="en-US" smtClean="0"/>
              <a:t>service.</a:t>
            </a:r>
            <a:endParaRPr lang="en-CA"/>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524934" y="594388"/>
            <a:ext cx="3369733" cy="1031211"/>
          </a:xfrm>
          <a:prstGeom prst="rect">
            <a:avLst/>
          </a:prstGeom>
          <a:noFill/>
        </p:spPr>
      </p:pic>
    </p:spTree>
    <p:extLst>
      <p:ext uri="{BB962C8B-B14F-4D97-AF65-F5344CB8AC3E}">
        <p14:creationId xmlns:p14="http://schemas.microsoft.com/office/powerpoint/2010/main" val="303876335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Police Scanners</a:t>
            </a:r>
            <a:endParaRPr lang="en-CA"/>
          </a:p>
        </p:txBody>
      </p:sp>
      <p:sp>
        <p:nvSpPr>
          <p:cNvPr id="3" name="Content Placeholder 2"/>
          <p:cNvSpPr>
            <a:spLocks noGrp="1"/>
          </p:cNvSpPr>
          <p:nvPr>
            <p:ph idx="1"/>
          </p:nvPr>
        </p:nvSpPr>
        <p:spPr/>
        <p:txBody>
          <a:bodyPr/>
          <a:lstStyle/>
          <a:p>
            <a:r>
              <a:rPr lang="en-US" smtClean="0"/>
              <a:t>Changing technology – analog to digital</a:t>
            </a:r>
          </a:p>
          <a:p>
            <a:r>
              <a:rPr lang="en-US" smtClean="0"/>
              <a:t>History – media had scanners</a:t>
            </a:r>
          </a:p>
          <a:p>
            <a:r>
              <a:rPr lang="en-US"/>
              <a:t>Radio transmissions containing personal information</a:t>
            </a:r>
          </a:p>
          <a:p>
            <a:r>
              <a:rPr lang="en-US" smtClean="0"/>
              <a:t>Now police not giving access</a:t>
            </a:r>
          </a:p>
          <a:p>
            <a:r>
              <a:rPr lang="en-US" smtClean="0"/>
              <a:t>Providing information in alternate ways</a:t>
            </a:r>
            <a:endParaRPr lang="en-CA"/>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973667" y="764373"/>
            <a:ext cx="3369733" cy="1031211"/>
          </a:xfrm>
          <a:prstGeom prst="rect">
            <a:avLst/>
          </a:prstGeom>
          <a:noFill/>
        </p:spPr>
      </p:pic>
    </p:spTree>
    <p:extLst>
      <p:ext uri="{BB962C8B-B14F-4D97-AF65-F5344CB8AC3E}">
        <p14:creationId xmlns:p14="http://schemas.microsoft.com/office/powerpoint/2010/main" val="1575412934"/>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852332" y="764373"/>
            <a:ext cx="7653867" cy="1293028"/>
          </a:xfrm>
        </p:spPr>
        <p:txBody>
          <a:bodyPr/>
          <a:lstStyle/>
          <a:p>
            <a:r>
              <a:rPr lang="en-US" smtClean="0"/>
              <a:t>Solicitor-client privilege</a:t>
            </a:r>
            <a:endParaRPr lang="en-CA"/>
          </a:p>
        </p:txBody>
      </p:sp>
      <p:sp>
        <p:nvSpPr>
          <p:cNvPr id="3" name="Content Placeholder 2"/>
          <p:cNvSpPr>
            <a:spLocks noGrp="1"/>
          </p:cNvSpPr>
          <p:nvPr>
            <p:ph idx="1"/>
          </p:nvPr>
        </p:nvSpPr>
        <p:spPr/>
        <p:txBody>
          <a:bodyPr/>
          <a:lstStyle/>
          <a:p>
            <a:r>
              <a:rPr lang="en-US" smtClean="0"/>
              <a:t>University of Saskatchewan v Saskatchewan (Information and Privacy Commissioner), 2018 SKCA 34 (CanLII)</a:t>
            </a:r>
          </a:p>
          <a:p>
            <a:r>
              <a:rPr lang="en-US" smtClean="0"/>
              <a:t>Choice:</a:t>
            </a:r>
          </a:p>
          <a:p>
            <a:pPr marL="457200" lvl="1" indent="0">
              <a:buNone/>
            </a:pPr>
            <a:r>
              <a:rPr lang="en-US" smtClean="0"/>
              <a:t>-	provide my office the documents</a:t>
            </a:r>
          </a:p>
          <a:p>
            <a:pPr marL="457200" lvl="1" indent="0">
              <a:buNone/>
            </a:pPr>
            <a:r>
              <a:rPr lang="en-US" smtClean="0"/>
              <a:t>-	provide </a:t>
            </a:r>
            <a:r>
              <a:rPr lang="en-US"/>
              <a:t>the documents redacted</a:t>
            </a:r>
          </a:p>
          <a:p>
            <a:pPr marL="457200" lvl="1" indent="0">
              <a:buNone/>
            </a:pPr>
            <a:r>
              <a:rPr lang="en-US" smtClean="0"/>
              <a:t>-	provide </a:t>
            </a:r>
            <a:r>
              <a:rPr lang="en-US"/>
              <a:t>an affidavit and </a:t>
            </a:r>
            <a:r>
              <a:rPr lang="en-US" smtClean="0"/>
              <a:t>schedule</a:t>
            </a:r>
          </a:p>
          <a:p>
            <a:r>
              <a:rPr lang="en-US" smtClean="0"/>
              <a:t>Rules of Procedure - Part 9- Form B</a:t>
            </a:r>
          </a:p>
          <a:p>
            <a:r>
              <a:rPr lang="en-US" smtClean="0"/>
              <a:t>Litigation Privilege</a:t>
            </a:r>
          </a:p>
        </p:txBody>
      </p:sp>
      <p:pic>
        <p:nvPicPr>
          <p:cNvPr id="4" name="Picture 3"/>
          <p:cNvPicPr/>
          <p:nvPr/>
        </p:nvPicPr>
        <p:blipFill>
          <a:blip r:embed="rId2">
            <a:extLst>
              <a:ext uri="{28A0092B-C50C-407E-A947-70E740481C1C}">
                <a14:useLocalDpi xmlns:a14="http://schemas.microsoft.com/office/drawing/2010/main" val="0"/>
              </a:ext>
            </a:extLst>
          </a:blip>
          <a:srcRect l="6004" t="9171" r="6277" b="15285"/>
          <a:stretch>
            <a:fillRect/>
          </a:stretch>
        </p:blipFill>
        <p:spPr bwMode="auto">
          <a:xfrm>
            <a:off x="685800" y="579164"/>
            <a:ext cx="3369733" cy="1031211"/>
          </a:xfrm>
          <a:prstGeom prst="rect">
            <a:avLst/>
          </a:prstGeom>
          <a:noFill/>
        </p:spPr>
      </p:pic>
    </p:spTree>
    <p:extLst>
      <p:ext uri="{BB962C8B-B14F-4D97-AF65-F5344CB8AC3E}">
        <p14:creationId xmlns:p14="http://schemas.microsoft.com/office/powerpoint/2010/main" val="2877299044"/>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7134.0"/>
  <p:tag name="AS_RELEASE_DATE" val="2017.05.17"/>
  <p:tag name="AS_TITLE" val="Aspose.Slides for .NET 4.0"/>
  <p:tag name="AS_VERSION" val="17.5"/>
</p:tagLst>
</file>

<file path=ppt/theme/theme1.xml><?xml version="1.0" encoding="utf-8"?>
<a:theme xmlns:r="http://schemas.openxmlformats.org/officeDocument/2006/relationships"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vt="http://schemas.openxmlformats.org/officeDocument/2006/docPropsVTypes" xmlns="http://schemas.openxmlformats.org/officeDocument/2006/extended-properties">
  <Template>TM04033937[[fn=Vapor Trail]]</Template>
  <Company/>
  <PresentationFormat>Widescreen</PresentationFormat>
  <Paragraphs>122</Paragraphs>
  <Slides>20</Slides>
  <Notes>0</Notes>
  <TotalTime>0</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Vapor Trail</vt:lpstr>
      <vt:lpstr>What’s new at the information and privacy commissioner</vt:lpstr>
      <vt:lpstr>The Data Matching Agreements Act</vt:lpstr>
      <vt:lpstr>The Interpersonal Violence Disclosure Protocol (Clare’s law) Act</vt:lpstr>
      <vt:lpstr>The Privacy Amendment Act, 2017</vt:lpstr>
      <vt:lpstr>The Sask. Employment (leaves)  Amendment Act</vt:lpstr>
      <vt:lpstr>THE WORKERS’ COMPENSATION  Amendment Act, 2018</vt:lpstr>
      <vt:lpstr>Victims of homicide</vt:lpstr>
      <vt:lpstr>Police Scanners</vt:lpstr>
      <vt:lpstr>Solicitor-client privilege</vt:lpstr>
      <vt:lpstr>Humboldt broncos</vt:lpstr>
      <vt:lpstr>Circle of care</vt:lpstr>
      <vt:lpstr>Need to know</vt:lpstr>
      <vt:lpstr>Need to Know</vt:lpstr>
      <vt:lpstr>Workload</vt:lpstr>
      <vt:lpstr>The Last 5 years</vt:lpstr>
      <vt:lpstr>The Next 5 years</vt:lpstr>
      <vt:lpstr>The Next 5 Years</vt:lpstr>
      <vt:lpstr>Modernizing the legislation</vt:lpstr>
      <vt:lpstr>The Next 5 years</vt:lpstr>
      <vt:lpstr>Questions?</vt:lpstr>
    </vt:vector>
  </TitlesOfParts>
  <LinksUpToDate>0</LinksUpToDate>
  <SharedDoc>0</SharedDoc>
  <HyperlinksChanged>0</HyperlinksChanged>
  <Application>Aspose.Slides for .NET</Application>
  <AppVersion>17.0500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Mignon-Stark, Kim OIPC</cp:lastModifiedBy>
  <cp:revision>1</cp:revision>
  <dcterms:created xsi:type="dcterms:W3CDTF">2019-10-10T15:27:29Z</dcterms:created>
  <dcterms:modified xsi:type="dcterms:W3CDTF">2019-10-10T21:27:29Z</dcterms:modified>
</cp:coreProperties>
</file>