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7"/>
  </p:notesMasterIdLst>
  <p:handoutMasterIdLst>
    <p:handoutMasterId r:id="rId38"/>
  </p:handoutMasterIdLst>
  <p:sldIdLst>
    <p:sldId id="256" r:id="rId2"/>
    <p:sldId id="261" r:id="rId3"/>
    <p:sldId id="269" r:id="rId4"/>
    <p:sldId id="270" r:id="rId5"/>
    <p:sldId id="271" r:id="rId6"/>
    <p:sldId id="273" r:id="rId7"/>
    <p:sldId id="274" r:id="rId8"/>
    <p:sldId id="275" r:id="rId9"/>
    <p:sldId id="276" r:id="rId10"/>
    <p:sldId id="277" r:id="rId11"/>
    <p:sldId id="293" r:id="rId12"/>
    <p:sldId id="278" r:id="rId13"/>
    <p:sldId id="294" r:id="rId14"/>
    <p:sldId id="295" r:id="rId15"/>
    <p:sldId id="296" r:id="rId16"/>
    <p:sldId id="297" r:id="rId17"/>
    <p:sldId id="298" r:id="rId18"/>
    <p:sldId id="301" r:id="rId19"/>
    <p:sldId id="299" r:id="rId20"/>
    <p:sldId id="300" r:id="rId21"/>
    <p:sldId id="279" r:id="rId22"/>
    <p:sldId id="302" r:id="rId23"/>
    <p:sldId id="280" r:id="rId24"/>
    <p:sldId id="281" r:id="rId25"/>
    <p:sldId id="282" r:id="rId26"/>
    <p:sldId id="283" r:id="rId27"/>
    <p:sldId id="284" r:id="rId28"/>
    <p:sldId id="285" r:id="rId29"/>
    <p:sldId id="286" r:id="rId30"/>
    <p:sldId id="287" r:id="rId31"/>
    <p:sldId id="288" r:id="rId32"/>
    <p:sldId id="290" r:id="rId33"/>
    <p:sldId id="289" r:id="rId34"/>
    <p:sldId id="291" r:id="rId35"/>
    <p:sldId id="29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9EDB30-5A59-C641-8AF3-4D681FEAD4C4}">
          <p14:sldIdLst>
            <p14:sldId id="256"/>
            <p14:sldId id="261"/>
            <p14:sldId id="269"/>
            <p14:sldId id="270"/>
            <p14:sldId id="271"/>
            <p14:sldId id="273"/>
            <p14:sldId id="274"/>
            <p14:sldId id="275"/>
            <p14:sldId id="276"/>
            <p14:sldId id="277"/>
            <p14:sldId id="293"/>
            <p14:sldId id="278"/>
            <p14:sldId id="294"/>
            <p14:sldId id="295"/>
            <p14:sldId id="296"/>
            <p14:sldId id="297"/>
            <p14:sldId id="298"/>
            <p14:sldId id="301"/>
            <p14:sldId id="299"/>
            <p14:sldId id="300"/>
            <p14:sldId id="279"/>
            <p14:sldId id="302"/>
            <p14:sldId id="280"/>
            <p14:sldId id="281"/>
            <p14:sldId id="282"/>
            <p14:sldId id="283"/>
            <p14:sldId id="284"/>
            <p14:sldId id="285"/>
            <p14:sldId id="286"/>
            <p14:sldId id="287"/>
            <p14:sldId id="288"/>
            <p14:sldId id="290"/>
            <p14:sldId id="289"/>
            <p14:sldId id="291"/>
            <p14:sldId id="292"/>
          </p14:sldIdLst>
        </p14:section>
      </p14:sectionLst>
    </p:ext>
    <p:ext uri="{EFAFB233-063F-42B5-8137-9DF3F51BA10A}">
      <p15:sldGuideLst xmlns:p15="http://schemas.microsoft.com/office/powerpoint/2012/main">
        <p15:guide id="1" orient="horz" pos="572" userDrawn="1">
          <p15:clr>
            <a:srgbClr val="A4A3A4"/>
          </p15:clr>
        </p15:guide>
        <p15:guide id="2" pos="69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a:srgbClr val="009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678" autoAdjust="0"/>
  </p:normalViewPr>
  <p:slideViewPr>
    <p:cSldViewPr snapToGrid="0" snapToObjects="1">
      <p:cViewPr varScale="1">
        <p:scale>
          <a:sx n="55" d="100"/>
          <a:sy n="55" d="100"/>
        </p:scale>
        <p:origin x="1122" y="42"/>
      </p:cViewPr>
      <p:guideLst>
        <p:guide orient="horz" pos="572"/>
        <p:guide pos="6924"/>
      </p:guideLst>
    </p:cSldViewPr>
  </p:slideViewPr>
  <p:notesTextViewPr>
    <p:cViewPr>
      <p:scale>
        <a:sx n="3" d="2"/>
        <a:sy n="3" d="2"/>
      </p:scale>
      <p:origin x="0" y="0"/>
    </p:cViewPr>
  </p:notesTextViewPr>
  <p:notesViewPr>
    <p:cSldViewPr snapToGrid="0" snapToObjects="1" showGuides="1">
      <p:cViewPr varScale="1">
        <p:scale>
          <a:sx n="146" d="100"/>
          <a:sy n="146" d="100"/>
        </p:scale>
        <p:origin x="511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AAFE06-1F0A-F846-8C64-7B773CAE035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36393D-E5E2-A24B-9CED-5663DCBCCC1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2A976A0-7309-E043-826F-B018FC375EDC}" type="datetimeFigureOut">
              <a:rPr lang="en-US" smtClean="0"/>
              <a:t>1/21/2020</a:t>
            </a:fld>
            <a:endParaRPr lang="en-US" dirty="0"/>
          </a:p>
        </p:txBody>
      </p:sp>
      <p:sp>
        <p:nvSpPr>
          <p:cNvPr id="4" name="Footer Placeholder 3">
            <a:extLst>
              <a:ext uri="{FF2B5EF4-FFF2-40B4-BE49-F238E27FC236}">
                <a16:creationId xmlns:a16="http://schemas.microsoft.com/office/drawing/2014/main" id="{55E8AEC3-B3A9-E241-868E-F795410A6A3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5C6489F-375B-264D-ABC9-2D68A48ADBB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60B91E3-66B7-F54C-A7B7-DF7F61902171}" type="slidenum">
              <a:rPr lang="en-US" smtClean="0"/>
              <a:t>‹#›</a:t>
            </a:fld>
            <a:endParaRPr lang="en-US" dirty="0"/>
          </a:p>
        </p:txBody>
      </p:sp>
    </p:spTree>
    <p:extLst>
      <p:ext uri="{BB962C8B-B14F-4D97-AF65-F5344CB8AC3E}">
        <p14:creationId xmlns:p14="http://schemas.microsoft.com/office/powerpoint/2010/main" val="2498935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F7E9DD-7A47-F947-BC33-59A919E9D8F3}" type="datetimeFigureOut">
              <a:rPr lang="en-US" smtClean="0"/>
              <a:t>1/21/2020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6057F9-D652-1F4A-884F-C99A53CDB850}" type="slidenum">
              <a:rPr lang="en-US" smtClean="0"/>
              <a:t>‹#›</a:t>
            </a:fld>
            <a:endParaRPr lang="en-US" dirty="0"/>
          </a:p>
        </p:txBody>
      </p:sp>
    </p:spTree>
    <p:extLst>
      <p:ext uri="{BB962C8B-B14F-4D97-AF65-F5344CB8AC3E}">
        <p14:creationId xmlns:p14="http://schemas.microsoft.com/office/powerpoint/2010/main" val="418130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57F9-D652-1F4A-884F-C99A53CDB850}" type="slidenum">
              <a:rPr lang="en-US" smtClean="0"/>
              <a:t>0</a:t>
            </a:fld>
            <a:endParaRPr lang="en-US" dirty="0"/>
          </a:p>
        </p:txBody>
      </p:sp>
    </p:spTree>
    <p:extLst>
      <p:ext uri="{BB962C8B-B14F-4D97-AF65-F5344CB8AC3E}">
        <p14:creationId xmlns:p14="http://schemas.microsoft.com/office/powerpoint/2010/main" val="3543535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9</a:t>
            </a:fld>
            <a:endParaRPr lang="en-US" dirty="0"/>
          </a:p>
        </p:txBody>
      </p:sp>
    </p:spTree>
    <p:extLst>
      <p:ext uri="{BB962C8B-B14F-4D97-AF65-F5344CB8AC3E}">
        <p14:creationId xmlns:p14="http://schemas.microsoft.com/office/powerpoint/2010/main" val="271652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10</a:t>
            </a:fld>
            <a:endParaRPr lang="en-US" dirty="0"/>
          </a:p>
        </p:txBody>
      </p:sp>
    </p:spTree>
    <p:extLst>
      <p:ext uri="{BB962C8B-B14F-4D97-AF65-F5344CB8AC3E}">
        <p14:creationId xmlns:p14="http://schemas.microsoft.com/office/powerpoint/2010/main" val="71868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11</a:t>
            </a:fld>
            <a:endParaRPr lang="en-US" dirty="0"/>
          </a:p>
        </p:txBody>
      </p:sp>
    </p:spTree>
    <p:extLst>
      <p:ext uri="{BB962C8B-B14F-4D97-AF65-F5344CB8AC3E}">
        <p14:creationId xmlns:p14="http://schemas.microsoft.com/office/powerpoint/2010/main" val="2467134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12</a:t>
            </a:fld>
            <a:endParaRPr lang="en-US" dirty="0"/>
          </a:p>
        </p:txBody>
      </p:sp>
    </p:spTree>
    <p:extLst>
      <p:ext uri="{BB962C8B-B14F-4D97-AF65-F5344CB8AC3E}">
        <p14:creationId xmlns:p14="http://schemas.microsoft.com/office/powerpoint/2010/main" val="202921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13</a:t>
            </a:fld>
            <a:endParaRPr lang="en-US" dirty="0"/>
          </a:p>
        </p:txBody>
      </p:sp>
    </p:spTree>
    <p:extLst>
      <p:ext uri="{BB962C8B-B14F-4D97-AF65-F5344CB8AC3E}">
        <p14:creationId xmlns:p14="http://schemas.microsoft.com/office/powerpoint/2010/main" val="170117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14</a:t>
            </a:fld>
            <a:endParaRPr lang="en-US" dirty="0"/>
          </a:p>
        </p:txBody>
      </p:sp>
    </p:spTree>
    <p:extLst>
      <p:ext uri="{BB962C8B-B14F-4D97-AF65-F5344CB8AC3E}">
        <p14:creationId xmlns:p14="http://schemas.microsoft.com/office/powerpoint/2010/main" val="428033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15</a:t>
            </a:fld>
            <a:endParaRPr lang="en-US" dirty="0"/>
          </a:p>
        </p:txBody>
      </p:sp>
    </p:spTree>
    <p:extLst>
      <p:ext uri="{BB962C8B-B14F-4D97-AF65-F5344CB8AC3E}">
        <p14:creationId xmlns:p14="http://schemas.microsoft.com/office/powerpoint/2010/main" val="2932459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16</a:t>
            </a:fld>
            <a:endParaRPr lang="en-US" dirty="0"/>
          </a:p>
        </p:txBody>
      </p:sp>
    </p:spTree>
    <p:extLst>
      <p:ext uri="{BB962C8B-B14F-4D97-AF65-F5344CB8AC3E}">
        <p14:creationId xmlns:p14="http://schemas.microsoft.com/office/powerpoint/2010/main" val="4290607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17</a:t>
            </a:fld>
            <a:endParaRPr lang="en-US" dirty="0"/>
          </a:p>
        </p:txBody>
      </p:sp>
    </p:spTree>
    <p:extLst>
      <p:ext uri="{BB962C8B-B14F-4D97-AF65-F5344CB8AC3E}">
        <p14:creationId xmlns:p14="http://schemas.microsoft.com/office/powerpoint/2010/main" val="1120685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18</a:t>
            </a:fld>
            <a:endParaRPr lang="en-US" dirty="0"/>
          </a:p>
        </p:txBody>
      </p:sp>
    </p:spTree>
    <p:extLst>
      <p:ext uri="{BB962C8B-B14F-4D97-AF65-F5344CB8AC3E}">
        <p14:creationId xmlns:p14="http://schemas.microsoft.com/office/powerpoint/2010/main" val="16609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a:t>
            </a:fld>
            <a:endParaRPr lang="en-US" dirty="0"/>
          </a:p>
        </p:txBody>
      </p:sp>
    </p:spTree>
    <p:extLst>
      <p:ext uri="{BB962C8B-B14F-4D97-AF65-F5344CB8AC3E}">
        <p14:creationId xmlns:p14="http://schemas.microsoft.com/office/powerpoint/2010/main" val="3582493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19</a:t>
            </a:fld>
            <a:endParaRPr lang="en-US" dirty="0"/>
          </a:p>
        </p:txBody>
      </p:sp>
    </p:spTree>
    <p:extLst>
      <p:ext uri="{BB962C8B-B14F-4D97-AF65-F5344CB8AC3E}">
        <p14:creationId xmlns:p14="http://schemas.microsoft.com/office/powerpoint/2010/main" val="3379416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20</a:t>
            </a:fld>
            <a:endParaRPr lang="en-US" dirty="0"/>
          </a:p>
        </p:txBody>
      </p:sp>
    </p:spTree>
    <p:extLst>
      <p:ext uri="{BB962C8B-B14F-4D97-AF65-F5344CB8AC3E}">
        <p14:creationId xmlns:p14="http://schemas.microsoft.com/office/powerpoint/2010/main" val="428900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21</a:t>
            </a:fld>
            <a:endParaRPr lang="en-US" dirty="0"/>
          </a:p>
        </p:txBody>
      </p:sp>
    </p:spTree>
    <p:extLst>
      <p:ext uri="{BB962C8B-B14F-4D97-AF65-F5344CB8AC3E}">
        <p14:creationId xmlns:p14="http://schemas.microsoft.com/office/powerpoint/2010/main" val="3070227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22</a:t>
            </a:fld>
            <a:endParaRPr lang="en-US" dirty="0"/>
          </a:p>
        </p:txBody>
      </p:sp>
    </p:spTree>
    <p:extLst>
      <p:ext uri="{BB962C8B-B14F-4D97-AF65-F5344CB8AC3E}">
        <p14:creationId xmlns:p14="http://schemas.microsoft.com/office/powerpoint/2010/main" val="4098951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23</a:t>
            </a:fld>
            <a:endParaRPr lang="en-US" dirty="0"/>
          </a:p>
        </p:txBody>
      </p:sp>
    </p:spTree>
    <p:extLst>
      <p:ext uri="{BB962C8B-B14F-4D97-AF65-F5344CB8AC3E}">
        <p14:creationId xmlns:p14="http://schemas.microsoft.com/office/powerpoint/2010/main" val="2960131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24</a:t>
            </a:fld>
            <a:endParaRPr lang="en-US" dirty="0"/>
          </a:p>
        </p:txBody>
      </p:sp>
    </p:spTree>
    <p:extLst>
      <p:ext uri="{BB962C8B-B14F-4D97-AF65-F5344CB8AC3E}">
        <p14:creationId xmlns:p14="http://schemas.microsoft.com/office/powerpoint/2010/main" val="28016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25</a:t>
            </a:fld>
            <a:endParaRPr lang="en-US" dirty="0"/>
          </a:p>
        </p:txBody>
      </p:sp>
    </p:spTree>
    <p:extLst>
      <p:ext uri="{BB962C8B-B14F-4D97-AF65-F5344CB8AC3E}">
        <p14:creationId xmlns:p14="http://schemas.microsoft.com/office/powerpoint/2010/main" val="142026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26</a:t>
            </a:fld>
            <a:endParaRPr lang="en-US" dirty="0"/>
          </a:p>
        </p:txBody>
      </p:sp>
    </p:spTree>
    <p:extLst>
      <p:ext uri="{BB962C8B-B14F-4D97-AF65-F5344CB8AC3E}">
        <p14:creationId xmlns:p14="http://schemas.microsoft.com/office/powerpoint/2010/main" val="914632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27</a:t>
            </a:fld>
            <a:endParaRPr lang="en-US" dirty="0"/>
          </a:p>
        </p:txBody>
      </p:sp>
    </p:spTree>
    <p:extLst>
      <p:ext uri="{BB962C8B-B14F-4D97-AF65-F5344CB8AC3E}">
        <p14:creationId xmlns:p14="http://schemas.microsoft.com/office/powerpoint/2010/main" val="1378678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28</a:t>
            </a:fld>
            <a:endParaRPr lang="en-US" dirty="0"/>
          </a:p>
        </p:txBody>
      </p:sp>
    </p:spTree>
    <p:extLst>
      <p:ext uri="{BB962C8B-B14F-4D97-AF65-F5344CB8AC3E}">
        <p14:creationId xmlns:p14="http://schemas.microsoft.com/office/powerpoint/2010/main" val="188485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a:t>
            </a:fld>
            <a:endParaRPr lang="en-US" dirty="0"/>
          </a:p>
        </p:txBody>
      </p:sp>
    </p:spTree>
    <p:extLst>
      <p:ext uri="{BB962C8B-B14F-4D97-AF65-F5344CB8AC3E}">
        <p14:creationId xmlns:p14="http://schemas.microsoft.com/office/powerpoint/2010/main" val="221004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29</a:t>
            </a:fld>
            <a:endParaRPr lang="en-US" dirty="0"/>
          </a:p>
        </p:txBody>
      </p:sp>
    </p:spTree>
    <p:extLst>
      <p:ext uri="{BB962C8B-B14F-4D97-AF65-F5344CB8AC3E}">
        <p14:creationId xmlns:p14="http://schemas.microsoft.com/office/powerpoint/2010/main" val="897016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30</a:t>
            </a:fld>
            <a:endParaRPr lang="en-US" dirty="0"/>
          </a:p>
        </p:txBody>
      </p:sp>
    </p:spTree>
    <p:extLst>
      <p:ext uri="{BB962C8B-B14F-4D97-AF65-F5344CB8AC3E}">
        <p14:creationId xmlns:p14="http://schemas.microsoft.com/office/powerpoint/2010/main" val="3532987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31</a:t>
            </a:fld>
            <a:endParaRPr lang="en-US" dirty="0"/>
          </a:p>
        </p:txBody>
      </p:sp>
    </p:spTree>
    <p:extLst>
      <p:ext uri="{BB962C8B-B14F-4D97-AF65-F5344CB8AC3E}">
        <p14:creationId xmlns:p14="http://schemas.microsoft.com/office/powerpoint/2010/main" val="1022012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32</a:t>
            </a:fld>
            <a:endParaRPr lang="en-US" dirty="0"/>
          </a:p>
        </p:txBody>
      </p:sp>
    </p:spTree>
    <p:extLst>
      <p:ext uri="{BB962C8B-B14F-4D97-AF65-F5344CB8AC3E}">
        <p14:creationId xmlns:p14="http://schemas.microsoft.com/office/powerpoint/2010/main" val="911183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33</a:t>
            </a:fld>
            <a:endParaRPr lang="en-US" dirty="0"/>
          </a:p>
        </p:txBody>
      </p:sp>
    </p:spTree>
    <p:extLst>
      <p:ext uri="{BB962C8B-B14F-4D97-AF65-F5344CB8AC3E}">
        <p14:creationId xmlns:p14="http://schemas.microsoft.com/office/powerpoint/2010/main" val="361459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34</a:t>
            </a:fld>
            <a:endParaRPr lang="en-US" dirty="0"/>
          </a:p>
        </p:txBody>
      </p:sp>
    </p:spTree>
    <p:extLst>
      <p:ext uri="{BB962C8B-B14F-4D97-AF65-F5344CB8AC3E}">
        <p14:creationId xmlns:p14="http://schemas.microsoft.com/office/powerpoint/2010/main" val="81926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3</a:t>
            </a:fld>
            <a:endParaRPr lang="en-US" dirty="0"/>
          </a:p>
        </p:txBody>
      </p:sp>
    </p:spTree>
    <p:extLst>
      <p:ext uri="{BB962C8B-B14F-4D97-AF65-F5344CB8AC3E}">
        <p14:creationId xmlns:p14="http://schemas.microsoft.com/office/powerpoint/2010/main" val="394651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4</a:t>
            </a:fld>
            <a:endParaRPr lang="en-US" dirty="0"/>
          </a:p>
        </p:txBody>
      </p:sp>
    </p:spTree>
    <p:extLst>
      <p:ext uri="{BB962C8B-B14F-4D97-AF65-F5344CB8AC3E}">
        <p14:creationId xmlns:p14="http://schemas.microsoft.com/office/powerpoint/2010/main" val="81858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5</a:t>
            </a:fld>
            <a:endParaRPr lang="en-US" dirty="0"/>
          </a:p>
        </p:txBody>
      </p:sp>
    </p:spTree>
    <p:extLst>
      <p:ext uri="{BB962C8B-B14F-4D97-AF65-F5344CB8AC3E}">
        <p14:creationId xmlns:p14="http://schemas.microsoft.com/office/powerpoint/2010/main" val="286347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6</a:t>
            </a:fld>
            <a:endParaRPr lang="en-US" dirty="0"/>
          </a:p>
        </p:txBody>
      </p:sp>
    </p:spTree>
    <p:extLst>
      <p:ext uri="{BB962C8B-B14F-4D97-AF65-F5344CB8AC3E}">
        <p14:creationId xmlns:p14="http://schemas.microsoft.com/office/powerpoint/2010/main" val="210792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7</a:t>
            </a:fld>
            <a:endParaRPr lang="en-US" dirty="0"/>
          </a:p>
        </p:txBody>
      </p:sp>
    </p:spTree>
    <p:extLst>
      <p:ext uri="{BB962C8B-B14F-4D97-AF65-F5344CB8AC3E}">
        <p14:creationId xmlns:p14="http://schemas.microsoft.com/office/powerpoint/2010/main" val="282851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Nunito Sans" panose="00000500000000000000" pitchFamily="2" charset="0"/>
            </a:endParaRPr>
          </a:p>
        </p:txBody>
      </p:sp>
      <p:sp>
        <p:nvSpPr>
          <p:cNvPr id="4" name="Slide Number Placeholder 3"/>
          <p:cNvSpPr>
            <a:spLocks noGrp="1"/>
          </p:cNvSpPr>
          <p:nvPr>
            <p:ph type="sldNum" sz="quarter" idx="10"/>
          </p:nvPr>
        </p:nvSpPr>
        <p:spPr/>
        <p:txBody>
          <a:bodyPr/>
          <a:lstStyle/>
          <a:p>
            <a:fld id="{EB6057F9-D652-1F4A-884F-C99A53CDB850}" type="slidenum">
              <a:rPr lang="en-US" smtClean="0"/>
              <a:t>8</a:t>
            </a:fld>
            <a:endParaRPr lang="en-US" dirty="0"/>
          </a:p>
        </p:txBody>
      </p:sp>
    </p:spTree>
    <p:extLst>
      <p:ext uri="{BB962C8B-B14F-4D97-AF65-F5344CB8AC3E}">
        <p14:creationId xmlns:p14="http://schemas.microsoft.com/office/powerpoint/2010/main" val="371175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6B41ADF-6610-4C42-8DDE-282D3C4372D7}"/>
              </a:ext>
            </a:extLst>
          </p:cNvPr>
          <p:cNvSpPr/>
          <p:nvPr userDrawn="1"/>
        </p:nvSpPr>
        <p:spPr>
          <a:xfrm>
            <a:off x="10724225" y="6062485"/>
            <a:ext cx="474810" cy="369332"/>
          </a:xfrm>
          <a:prstGeom prst="rect">
            <a:avLst/>
          </a:prstGeom>
        </p:spPr>
        <p:txBody>
          <a:bodyPr wrap="none">
            <a:spAutoFit/>
          </a:bodyPr>
          <a:lstStyle/>
          <a:p>
            <a:fld id="{68FEEFD3-56CB-D742-A9F1-0BDD13FAA824}" type="slidenum">
              <a:rPr lang="en-US" baseline="0" smtClean="0">
                <a:latin typeface="Montserrat Light" pitchFamily="2" charset="77"/>
              </a:rPr>
              <a:t>‹#›</a:t>
            </a:fld>
            <a:endParaRPr lang="en-US" baseline="0" dirty="0">
              <a:latin typeface="Montserrat Light" pitchFamily="2" charset="77"/>
            </a:endParaRPr>
          </a:p>
        </p:txBody>
      </p:sp>
    </p:spTree>
    <p:extLst>
      <p:ext uri="{BB962C8B-B14F-4D97-AF65-F5344CB8AC3E}">
        <p14:creationId xmlns:p14="http://schemas.microsoft.com/office/powerpoint/2010/main" val="1824910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2DC7F5-46AB-234A-B0D4-F5F2CABE8D3C}"/>
              </a:ext>
            </a:extLst>
          </p:cNvPr>
          <p:cNvPicPr>
            <a:picLocks noChangeAspect="1"/>
          </p:cNvPicPr>
          <p:nvPr userDrawn="1"/>
        </p:nvPicPr>
        <p:blipFill>
          <a:blip r:embed="rId3"/>
          <a:stretch>
            <a:fillRect/>
          </a:stretch>
        </p:blipFill>
        <p:spPr>
          <a:xfrm>
            <a:off x="0" y="6564573"/>
            <a:ext cx="12192000" cy="293427"/>
          </a:xfrm>
          <a:prstGeom prst="rect">
            <a:avLst/>
          </a:prstGeom>
        </p:spPr>
      </p:pic>
    </p:spTree>
    <p:extLst>
      <p:ext uri="{BB962C8B-B14F-4D97-AF65-F5344CB8AC3E}">
        <p14:creationId xmlns:p14="http://schemas.microsoft.com/office/powerpoint/2010/main" val="1919389348"/>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595278" y="5387050"/>
            <a:ext cx="2401297" cy="598289"/>
          </a:xfrm>
          <a:prstGeom prst="rect">
            <a:avLst/>
          </a:prstGeom>
        </p:spPr>
      </p:pic>
      <p:pic>
        <p:nvPicPr>
          <p:cNvPr id="4" name="Picture 3">
            <a:extLst>
              <a:ext uri="{FF2B5EF4-FFF2-40B4-BE49-F238E27FC236}">
                <a16:creationId xmlns:a16="http://schemas.microsoft.com/office/drawing/2014/main" id="{3DAEC692-E27F-324A-A3BF-57B2CA11E373}"/>
              </a:ext>
            </a:extLst>
          </p:cNvPr>
          <p:cNvPicPr>
            <a:picLocks noChangeAspect="1"/>
          </p:cNvPicPr>
          <p:nvPr/>
        </p:nvPicPr>
        <p:blipFill>
          <a:blip r:embed="rId4"/>
          <a:stretch>
            <a:fillRect/>
          </a:stretch>
        </p:blipFill>
        <p:spPr>
          <a:xfrm>
            <a:off x="0" y="6564573"/>
            <a:ext cx="12192000" cy="293427"/>
          </a:xfrm>
          <a:prstGeom prst="rect">
            <a:avLst/>
          </a:prstGeom>
        </p:spPr>
      </p:pic>
      <p:sp>
        <p:nvSpPr>
          <p:cNvPr id="9" name="Title 1">
            <a:extLst>
              <a:ext uri="{FF2B5EF4-FFF2-40B4-BE49-F238E27FC236}">
                <a16:creationId xmlns:a16="http://schemas.microsoft.com/office/drawing/2014/main" id="{A4E216BD-D776-1145-A3F2-22168AEE0B9D}"/>
              </a:ext>
            </a:extLst>
          </p:cNvPr>
          <p:cNvSpPr txBox="1">
            <a:spLocks/>
          </p:cNvSpPr>
          <p:nvPr/>
        </p:nvSpPr>
        <p:spPr>
          <a:xfrm>
            <a:off x="8714866" y="402194"/>
            <a:ext cx="2401298" cy="9409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200" b="1" spc="300" dirty="0" smtClean="0">
                <a:latin typeface="Montserrat" charset="0"/>
                <a:ea typeface="Montserrat" charset="0"/>
                <a:cs typeface="Montserrat" charset="0"/>
              </a:rPr>
              <a:t>FEBRUARY 10, 2020</a:t>
            </a:r>
            <a:endParaRPr lang="en-US" sz="1200" spc="300" dirty="0">
              <a:latin typeface="Montserrat" charset="0"/>
              <a:ea typeface="Montserrat" charset="0"/>
              <a:cs typeface="Montserrat" charset="0"/>
            </a:endParaRPr>
          </a:p>
        </p:txBody>
      </p:sp>
      <p:sp>
        <p:nvSpPr>
          <p:cNvPr id="14" name="Title 1">
            <a:extLst>
              <a:ext uri="{FF2B5EF4-FFF2-40B4-BE49-F238E27FC236}">
                <a16:creationId xmlns:a16="http://schemas.microsoft.com/office/drawing/2014/main" id="{5BC86E04-D9EE-464D-BFD5-8C9190E2336A}"/>
              </a:ext>
            </a:extLst>
          </p:cNvPr>
          <p:cNvSpPr txBox="1">
            <a:spLocks/>
          </p:cNvSpPr>
          <p:nvPr/>
        </p:nvSpPr>
        <p:spPr>
          <a:xfrm>
            <a:off x="1205153" y="1989917"/>
            <a:ext cx="9781694" cy="2544311"/>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smtClean="0">
                <a:latin typeface="Montserrat" charset="0"/>
                <a:ea typeface="Montserrat" charset="0"/>
                <a:cs typeface="Montserrat" charset="0"/>
              </a:rPr>
              <a:t>Smile! You’re on Camera!</a:t>
            </a:r>
            <a:br>
              <a:rPr lang="en-US" sz="4000" b="1" dirty="0" smtClean="0">
                <a:latin typeface="Montserrat" charset="0"/>
                <a:ea typeface="Montserrat" charset="0"/>
                <a:cs typeface="Montserrat" charset="0"/>
              </a:rPr>
            </a:br>
            <a:endParaRPr lang="en-US" sz="4000" b="1" dirty="0" smtClean="0">
              <a:latin typeface="Montserrat" charset="0"/>
              <a:ea typeface="Montserrat" charset="0"/>
              <a:cs typeface="Montserrat" charset="0"/>
            </a:endParaRPr>
          </a:p>
          <a:p>
            <a:pPr>
              <a:lnSpc>
                <a:spcPct val="100000"/>
              </a:lnSpc>
            </a:pPr>
            <a:r>
              <a:rPr lang="en-US" sz="2400" dirty="0" smtClean="0">
                <a:latin typeface="Montserrat" panose="00000500000000000000" pitchFamily="2" charset="0"/>
                <a:ea typeface="Nunito" charset="0"/>
                <a:cs typeface="Nunito" charset="0"/>
              </a:rPr>
              <a:t>An Overview of the Law on Workplace Monitoring</a:t>
            </a:r>
          </a:p>
          <a:p>
            <a:pPr>
              <a:lnSpc>
                <a:spcPct val="100000"/>
              </a:lnSpc>
            </a:pPr>
            <a:r>
              <a:rPr lang="en-US" sz="2400" dirty="0" smtClean="0">
                <a:latin typeface="Montserrat" panose="00000500000000000000" pitchFamily="2" charset="0"/>
                <a:ea typeface="Nunito" charset="0"/>
                <a:cs typeface="Nunito" charset="0"/>
              </a:rPr>
              <a:t>Presented to CBA Privacy and Access Law North</a:t>
            </a:r>
          </a:p>
          <a:p>
            <a:pPr>
              <a:lnSpc>
                <a:spcPct val="100000"/>
              </a:lnSpc>
            </a:pPr>
            <a:endParaRPr lang="en-US" sz="2400" dirty="0" smtClean="0">
              <a:latin typeface="Montserrat" panose="00000500000000000000" pitchFamily="2" charset="0"/>
              <a:ea typeface="Nunito" charset="0"/>
              <a:cs typeface="Nunito" charset="0"/>
            </a:endParaRPr>
          </a:p>
          <a:p>
            <a:pPr>
              <a:lnSpc>
                <a:spcPct val="100000"/>
              </a:lnSpc>
            </a:pPr>
            <a:r>
              <a:rPr lang="en-US" sz="2400" dirty="0" smtClean="0">
                <a:latin typeface="Montserrat" panose="00000500000000000000" pitchFamily="2" charset="0"/>
                <a:ea typeface="Nunito" charset="0"/>
                <a:cs typeface="Nunito" charset="0"/>
              </a:rPr>
              <a:t>Shannon Whyley</a:t>
            </a:r>
            <a:br>
              <a:rPr lang="en-US" sz="2400" dirty="0" smtClean="0">
                <a:latin typeface="Montserrat" panose="00000500000000000000" pitchFamily="2" charset="0"/>
                <a:ea typeface="Nunito" charset="0"/>
                <a:cs typeface="Nunito" charset="0"/>
              </a:rPr>
            </a:br>
            <a:r>
              <a:rPr lang="en-US" sz="2400" dirty="0" smtClean="0">
                <a:latin typeface="Montserrat" panose="00000500000000000000" pitchFamily="2" charset="0"/>
                <a:ea typeface="Nunito" charset="0"/>
                <a:cs typeface="Nunito" charset="0"/>
              </a:rPr>
              <a:t>In-House Legal Counsel, Saskatchewan Teachers’ Federation</a:t>
            </a:r>
          </a:p>
          <a:p>
            <a:pPr>
              <a:lnSpc>
                <a:spcPct val="100000"/>
              </a:lnSpc>
            </a:pPr>
            <a:endParaRPr lang="en-US" sz="4000" b="1" dirty="0">
              <a:latin typeface="Montserrat" charset="0"/>
              <a:ea typeface="Montserrat" charset="0"/>
              <a:cs typeface="Montserrat" charset="0"/>
            </a:endParaRPr>
          </a:p>
        </p:txBody>
      </p:sp>
      <p:sp>
        <p:nvSpPr>
          <p:cNvPr id="2" name="Rectangle 1">
            <a:extLst>
              <a:ext uri="{FF2B5EF4-FFF2-40B4-BE49-F238E27FC236}">
                <a16:creationId xmlns:a16="http://schemas.microsoft.com/office/drawing/2014/main" id="{7D83BCE8-F382-6748-9784-8DB442247BB0}"/>
              </a:ext>
            </a:extLst>
          </p:cNvPr>
          <p:cNvSpPr>
            <a:spLocks noChangeAspect="1"/>
          </p:cNvSpPr>
          <p:nvPr/>
        </p:nvSpPr>
        <p:spPr>
          <a:xfrm>
            <a:off x="10734907" y="6096000"/>
            <a:ext cx="261668" cy="312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5108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Arbitrators in other jurisdictions (BC, AB, SK) have adopted slightly different tests depending on the legislative scheme.</a:t>
            </a:r>
          </a:p>
          <a:p>
            <a:pPr marL="285750" indent="-285750">
              <a:buFont typeface="Arial" panose="020B0604020202020204" pitchFamily="34" charset="0"/>
              <a:buChar char="•"/>
            </a:pPr>
            <a:r>
              <a:rPr lang="en-US" sz="2400" dirty="0" smtClean="0"/>
              <a:t>Under all tests, the purpose of the cameras is important.</a:t>
            </a:r>
          </a:p>
          <a:p>
            <a:pPr marL="742950" lvl="1" indent="-285750">
              <a:buFont typeface="Arial" panose="020B0604020202020204" pitchFamily="34" charset="0"/>
              <a:buChar char="•"/>
            </a:pPr>
            <a:r>
              <a:rPr lang="en-US" sz="2400" dirty="0" smtClean="0"/>
              <a:t>Deterrence of theft = acceptable (</a:t>
            </a:r>
            <a:r>
              <a:rPr lang="en-US" sz="2400" i="1" dirty="0" smtClean="0"/>
              <a:t>Unisource Canada Inc. v. CEP</a:t>
            </a:r>
            <a:r>
              <a:rPr lang="en-US" sz="2400" dirty="0" smtClean="0"/>
              <a:t>, </a:t>
            </a:r>
            <a:r>
              <a:rPr lang="en-US" sz="2400" i="1" dirty="0" smtClean="0"/>
              <a:t>Local 433, </a:t>
            </a:r>
            <a:r>
              <a:rPr lang="en-US" sz="2400" dirty="0" smtClean="0"/>
              <a:t>[2003] BCCAAA No. 309). </a:t>
            </a:r>
          </a:p>
          <a:p>
            <a:pPr marL="742950" lvl="1" indent="-285750">
              <a:buFont typeface="Arial" panose="020B0604020202020204" pitchFamily="34" charset="0"/>
              <a:buChar char="•"/>
            </a:pPr>
            <a:r>
              <a:rPr lang="en-US" sz="2400" dirty="0" smtClean="0"/>
              <a:t>Monitoring of productivity = may be unacceptable (</a:t>
            </a:r>
            <a:r>
              <a:rPr lang="en-US" sz="2400" i="1" dirty="0" err="1" smtClean="0"/>
              <a:t>Puretex</a:t>
            </a:r>
            <a:r>
              <a:rPr lang="en-US" sz="2400" i="1" dirty="0" smtClean="0"/>
              <a:t> Knitting Co. v. C.T.C.U. </a:t>
            </a:r>
            <a:r>
              <a:rPr lang="en-US" sz="2400" dirty="0" smtClean="0"/>
              <a:t>(1979), 23 LAC (2d) 14). </a:t>
            </a:r>
          </a:p>
        </p:txBody>
      </p:sp>
    </p:spTree>
    <p:extLst>
      <p:ext uri="{BB962C8B-B14F-4D97-AF65-F5344CB8AC3E}">
        <p14:creationId xmlns:p14="http://schemas.microsoft.com/office/powerpoint/2010/main" val="4143882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 higher standard for covert surveillance (</a:t>
            </a:r>
            <a:r>
              <a:rPr lang="en-US" sz="2400" i="1" dirty="0" smtClean="0"/>
              <a:t>RWDSU Local 955 v. Leon’s Manufacturing Co. </a:t>
            </a:r>
            <a:r>
              <a:rPr lang="en-US" sz="2400" dirty="0" smtClean="0"/>
              <a:t>(2006), 153 LAC (4</a:t>
            </a:r>
            <a:r>
              <a:rPr lang="en-US" sz="2400" baseline="30000" dirty="0" smtClean="0"/>
              <a:t>th</a:t>
            </a:r>
            <a:r>
              <a:rPr lang="en-US" sz="2400" dirty="0" smtClean="0"/>
              <a:t>) 155). </a:t>
            </a:r>
          </a:p>
          <a:p>
            <a:pPr marL="742950" lvl="1" indent="-285750">
              <a:buFont typeface="Arial" panose="020B0604020202020204" pitchFamily="34" charset="0"/>
              <a:buChar char="•"/>
            </a:pPr>
            <a:r>
              <a:rPr lang="en-US" sz="2400" dirty="0" smtClean="0"/>
              <a:t>Requires employer to provide justification for why employees are not informed of surveillance.</a:t>
            </a:r>
          </a:p>
          <a:p>
            <a:pPr marL="285750" indent="-285750">
              <a:buFont typeface="Arial" panose="020B0604020202020204" pitchFamily="34" charset="0"/>
              <a:buChar char="•"/>
            </a:pPr>
            <a:r>
              <a:rPr lang="en-US" sz="2400" dirty="0"/>
              <a:t>Form of surveillance and amount of information obtained should be as minimally intrusive as </a:t>
            </a:r>
            <a:r>
              <a:rPr lang="en-US" sz="2400" dirty="0" smtClean="0"/>
              <a:t>possible.</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512361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Example of Saskatchewan arbitration case which explored these issues: </a:t>
            </a:r>
            <a:r>
              <a:rPr lang="en-US" sz="2400" i="1" dirty="0" smtClean="0"/>
              <a:t>RWDSU Local 558</a:t>
            </a:r>
            <a:r>
              <a:rPr lang="en-US" sz="2400" dirty="0" smtClean="0"/>
              <a:t> </a:t>
            </a:r>
            <a:r>
              <a:rPr lang="en-US" sz="2400" i="1" dirty="0" smtClean="0"/>
              <a:t>v. Coca-Cola Refreshments Canada Company</a:t>
            </a:r>
            <a:r>
              <a:rPr lang="en-US" sz="2400" dirty="0" smtClean="0"/>
              <a:t> (</a:t>
            </a:r>
            <a:r>
              <a:rPr lang="en-US" sz="2400" dirty="0" err="1" smtClean="0"/>
              <a:t>Vancise</a:t>
            </a:r>
            <a:r>
              <a:rPr lang="en-US" sz="2400" dirty="0" smtClean="0"/>
              <a:t>, January 15, 2016, unreported).</a:t>
            </a:r>
          </a:p>
          <a:p>
            <a:pPr marL="742950" lvl="1" indent="-285750">
              <a:buFont typeface="Arial" panose="020B0604020202020204" pitchFamily="34" charset="0"/>
              <a:buChar char="•"/>
            </a:pPr>
            <a:r>
              <a:rPr lang="en-US" sz="2400" dirty="0" smtClean="0"/>
              <a:t>Employer unilaterally and without notice or negotiation with the union installed 22 surveillance video cameras inside and outside its warehouse distribution </a:t>
            </a:r>
            <a:r>
              <a:rPr lang="en-US" sz="2400" dirty="0" err="1" smtClean="0"/>
              <a:t>centre</a:t>
            </a:r>
            <a:r>
              <a:rPr lang="en-US" sz="2400" dirty="0" smtClean="0"/>
              <a:t>.</a:t>
            </a:r>
          </a:p>
          <a:p>
            <a:pPr marL="742950" lvl="1" indent="-285750">
              <a:buFont typeface="Arial" panose="020B0604020202020204" pitchFamily="34" charset="0"/>
              <a:buChar char="•"/>
            </a:pPr>
            <a:r>
              <a:rPr lang="en-US" sz="2400" dirty="0" smtClean="0"/>
              <a:t>Union filed a policy grievance, alleging a violation of the collective bargaining agreement and </a:t>
            </a:r>
            <a:r>
              <a:rPr lang="en-US" sz="2400" i="1" dirty="0" smtClean="0"/>
              <a:t>The Saskatchewan Human Rights Code.</a:t>
            </a:r>
            <a:endParaRPr lang="en-US" sz="2400" dirty="0" smtClean="0"/>
          </a:p>
          <a:p>
            <a:pPr marL="742950" lvl="1" indent="-285750">
              <a:buFont typeface="Arial" panose="020B0604020202020204" pitchFamily="34" charset="0"/>
              <a:buChar char="•"/>
            </a:pPr>
            <a:r>
              <a:rPr lang="en-US" sz="2400" dirty="0" smtClean="0"/>
              <a:t>Employer asserted it was entitled to install cameras in the workplace in furtherance of legitimate business interests, including security, safety of employees, protection of employees’ property and to guard against money and product loss.</a:t>
            </a:r>
            <a:endParaRPr lang="en-US" sz="2400" dirty="0"/>
          </a:p>
        </p:txBody>
      </p:sp>
    </p:spTree>
    <p:extLst>
      <p:ext uri="{BB962C8B-B14F-4D97-AF65-F5344CB8AC3E}">
        <p14:creationId xmlns:p14="http://schemas.microsoft.com/office/powerpoint/2010/main" val="1421144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Arbitrator </a:t>
            </a:r>
            <a:r>
              <a:rPr lang="en-US" sz="2400" dirty="0" err="1" smtClean="0"/>
              <a:t>Vancise</a:t>
            </a:r>
            <a:r>
              <a:rPr lang="en-US" sz="2400" dirty="0" smtClean="0"/>
              <a:t> considered the following issues:</a:t>
            </a:r>
          </a:p>
          <a:p>
            <a:pPr marL="742950" lvl="1" indent="-285750">
              <a:buFont typeface="Arial" panose="020B0604020202020204" pitchFamily="34" charset="0"/>
              <a:buChar char="•"/>
            </a:pPr>
            <a:r>
              <a:rPr lang="en-US" sz="2400" dirty="0" smtClean="0"/>
              <a:t>Has the company breached the collective bargaining agreement by reason that the installation of the video cameras is an invasion of privacy and a fundamental change in the terms and conditions of employment?</a:t>
            </a:r>
          </a:p>
          <a:p>
            <a:pPr marL="742950" lvl="1" indent="-285750">
              <a:buFont typeface="Arial" panose="020B0604020202020204" pitchFamily="34" charset="0"/>
              <a:buChar char="•"/>
            </a:pPr>
            <a:r>
              <a:rPr lang="en-US" sz="2400" dirty="0" smtClean="0"/>
              <a:t>Was there a legitimate security or business interest, which would justify the installation of the video surveillance equipment in the workplace?</a:t>
            </a:r>
          </a:p>
          <a:p>
            <a:pPr marL="742950" lvl="1" indent="-285750">
              <a:buFont typeface="Arial" panose="020B0604020202020204" pitchFamily="34" charset="0"/>
              <a:buChar char="•"/>
            </a:pPr>
            <a:r>
              <a:rPr lang="en-US" sz="2400" dirty="0" smtClean="0"/>
              <a:t>Is the installation of the video surveillance system a breach of </a:t>
            </a:r>
            <a:r>
              <a:rPr lang="en-US" sz="2400" i="1" dirty="0" smtClean="0"/>
              <a:t>The Privacy Act</a:t>
            </a:r>
            <a:r>
              <a:rPr lang="en-US" sz="2400" dirty="0" smtClean="0"/>
              <a:t> or </a:t>
            </a:r>
            <a:r>
              <a:rPr lang="en-US" sz="2400" i="1" dirty="0" smtClean="0"/>
              <a:t>The Saskatchewan Human Rights Code?</a:t>
            </a:r>
            <a:endParaRPr lang="en-US" sz="2400" dirty="0"/>
          </a:p>
        </p:txBody>
      </p:sp>
    </p:spTree>
    <p:extLst>
      <p:ext uri="{BB962C8B-B14F-4D97-AF65-F5344CB8AC3E}">
        <p14:creationId xmlns:p14="http://schemas.microsoft.com/office/powerpoint/2010/main" val="4173070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employer’s evidence:</a:t>
            </a:r>
          </a:p>
          <a:p>
            <a:pPr marL="742950" lvl="1" indent="-285750">
              <a:buFont typeface="Arial" panose="020B0604020202020204" pitchFamily="34" charset="0"/>
              <a:buChar char="•"/>
            </a:pPr>
            <a:r>
              <a:rPr lang="en-US" sz="2400" dirty="0" smtClean="0"/>
              <a:t>Video surveillance would not be used to monitor employees’ performance and would not be used for disciplinary purposes.</a:t>
            </a:r>
          </a:p>
          <a:p>
            <a:pPr marL="742950" lvl="1" indent="-285750">
              <a:buFont typeface="Arial" panose="020B0604020202020204" pitchFamily="34" charset="0"/>
              <a:buChar char="•"/>
            </a:pPr>
            <a:r>
              <a:rPr lang="en-US" sz="2400" dirty="0" smtClean="0"/>
              <a:t>The system was meant to replace an outdated and ineffective security and inventory system which did not use cameras.</a:t>
            </a:r>
          </a:p>
          <a:p>
            <a:pPr marL="742950" lvl="1" indent="-285750">
              <a:buFont typeface="Arial" panose="020B0604020202020204" pitchFamily="34" charset="0"/>
              <a:buChar char="•"/>
            </a:pPr>
            <a:r>
              <a:rPr lang="en-US" sz="2400" dirty="0" smtClean="0"/>
              <a:t>The implementation of the new system was in response, in part, to a number of incidents of theft and fraud, including one in which an out-of-scope supervisor had defrauded the company of $12,000 in cash and $47,000 worth of product.</a:t>
            </a:r>
            <a:endParaRPr lang="en-US" sz="2400" dirty="0"/>
          </a:p>
        </p:txBody>
      </p:sp>
    </p:spTree>
    <p:extLst>
      <p:ext uri="{BB962C8B-B14F-4D97-AF65-F5344CB8AC3E}">
        <p14:creationId xmlns:p14="http://schemas.microsoft.com/office/powerpoint/2010/main" val="2209844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union’s evidence:</a:t>
            </a:r>
          </a:p>
          <a:p>
            <a:pPr marL="742950" lvl="1" indent="-285750">
              <a:buFont typeface="Arial" panose="020B0604020202020204" pitchFamily="34" charset="0"/>
              <a:buChar char="•"/>
            </a:pPr>
            <a:r>
              <a:rPr lang="en-US" sz="2400" dirty="0" smtClean="0"/>
              <a:t>The system was installed without notice or negotiation with the union, although it was not done clandestinely and employees were aware.</a:t>
            </a:r>
          </a:p>
          <a:p>
            <a:pPr marL="742950" lvl="1" indent="-285750">
              <a:buFont typeface="Arial" panose="020B0604020202020204" pitchFamily="34" charset="0"/>
              <a:buChar char="•"/>
            </a:pPr>
            <a:r>
              <a:rPr lang="en-US" sz="2400" dirty="0" smtClean="0"/>
              <a:t>There was a lot of anxiety among employees about the anticipated use of the cameras, driven in part by a supervisor who repeatedly stated that he could see what everyone was doing in the plant by watching the videos (which was actually not the case).</a:t>
            </a:r>
            <a:endParaRPr lang="en-US" sz="2400" dirty="0"/>
          </a:p>
        </p:txBody>
      </p:sp>
    </p:spTree>
    <p:extLst>
      <p:ext uri="{BB962C8B-B14F-4D97-AF65-F5344CB8AC3E}">
        <p14:creationId xmlns:p14="http://schemas.microsoft.com/office/powerpoint/2010/main" val="1860923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Arbitrator found there was nothing in the collective bargaining agreement preventing the employer from installing cameras or from surveillance in the workplace.</a:t>
            </a:r>
          </a:p>
          <a:p>
            <a:pPr marL="285750" indent="-285750">
              <a:buFont typeface="Arial" panose="020B0604020202020204" pitchFamily="34" charset="0"/>
              <a:buChar char="•"/>
            </a:pPr>
            <a:r>
              <a:rPr lang="en-US" sz="2400" dirty="0" smtClean="0"/>
              <a:t>As to the question of a legitimate business interest, the arbitrator adopted the two-part test from </a:t>
            </a:r>
            <a:r>
              <a:rPr lang="en-US" sz="2400" i="1" dirty="0" smtClean="0"/>
              <a:t>R.W.D.S.U., Local 955 v. Leon’s Mfg. Co. </a:t>
            </a:r>
            <a:r>
              <a:rPr lang="en-US" sz="2400" dirty="0" smtClean="0"/>
              <a:t>(2006), 153 LAC (4</a:t>
            </a:r>
            <a:r>
              <a:rPr lang="en-US" sz="2400" baseline="30000" dirty="0" smtClean="0"/>
              <a:t>th</a:t>
            </a:r>
            <a:r>
              <a:rPr lang="en-US" sz="2400" dirty="0" smtClean="0"/>
              <a:t>) 155 (</a:t>
            </a:r>
            <a:r>
              <a:rPr lang="en-US" sz="2400" dirty="0" err="1" smtClean="0"/>
              <a:t>Sask</a:t>
            </a:r>
            <a:r>
              <a:rPr lang="en-US" sz="2400" dirty="0" smtClean="0"/>
              <a:t> Arb):</a:t>
            </a:r>
          </a:p>
          <a:p>
            <a:pPr marL="914400" lvl="1" indent="-457200">
              <a:buFont typeface="+mj-lt"/>
              <a:buAutoNum type="arabicPeriod"/>
            </a:pPr>
            <a:r>
              <a:rPr lang="en-US" sz="2400" dirty="0" smtClean="0"/>
              <a:t>Was it reasonable, in all of the circumstances, to commence surveillance?</a:t>
            </a:r>
          </a:p>
          <a:p>
            <a:pPr marL="914400" lvl="1" indent="-457200">
              <a:buFont typeface="+mj-lt"/>
              <a:buAutoNum type="arabicPeriod"/>
            </a:pPr>
            <a:r>
              <a:rPr lang="en-US" sz="2400" dirty="0" smtClean="0"/>
              <a:t>Was the surveillance conducted in a reasonable manner?</a:t>
            </a:r>
          </a:p>
          <a:p>
            <a:pPr marL="342900" indent="-342900">
              <a:buFont typeface="Arial" panose="020B0604020202020204" pitchFamily="34" charset="0"/>
              <a:buChar char="•"/>
            </a:pPr>
            <a:r>
              <a:rPr lang="en-US" sz="2400" dirty="0" smtClean="0"/>
              <a:t>The arbitrator agreed that the threshold for determining the reasonableness of non-surreptitious surveillance is lower than that for surreptitious surveillance.</a:t>
            </a:r>
            <a:endParaRPr lang="en-US" sz="2400" dirty="0"/>
          </a:p>
        </p:txBody>
      </p:sp>
    </p:spTree>
    <p:extLst>
      <p:ext uri="{BB962C8B-B14F-4D97-AF65-F5344CB8AC3E}">
        <p14:creationId xmlns:p14="http://schemas.microsoft.com/office/powerpoint/2010/main" val="1412985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arbitrator found that the installation of a video surveillance system was reasonable in all the circumstances, including that there was a legitimate business interest based on evidence of prior security issues and thefts.</a:t>
            </a:r>
          </a:p>
          <a:p>
            <a:pPr marL="285750" indent="-285750">
              <a:buFont typeface="Arial" panose="020B0604020202020204" pitchFamily="34" charset="0"/>
              <a:buChar char="•"/>
            </a:pPr>
            <a:r>
              <a:rPr lang="en-US" sz="2400" dirty="0" smtClean="0"/>
              <a:t>However, the arbitrator recognized that a great deal of suspicion and anxiety surrounding the installation and use could have been avoided if the company had simply informed the union and employees of the intended installation, use and location of cameras in advance.</a:t>
            </a:r>
          </a:p>
        </p:txBody>
      </p:sp>
    </p:spTree>
    <p:extLst>
      <p:ext uri="{BB962C8B-B14F-4D97-AF65-F5344CB8AC3E}">
        <p14:creationId xmlns:p14="http://schemas.microsoft.com/office/powerpoint/2010/main" val="189982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Turning to the manner in which the surveillance was conducted, the arbitrator considered that all cameras were stationary and could not be manipulated or used to zoom into a specific area; they were all “fish-eye” cameras that targeted specific areas that presented a security interest (such as exits and cash areas), and did not operate continuously, but rather were activated by movement.</a:t>
            </a:r>
          </a:p>
          <a:p>
            <a:pPr marL="285750" indent="-285750">
              <a:buFont typeface="Arial" panose="020B0604020202020204" pitchFamily="34" charset="0"/>
              <a:buChar char="•"/>
            </a:pPr>
            <a:r>
              <a:rPr lang="en-US" sz="2400" dirty="0"/>
              <a:t>The only persons who had access to the video surveillance footage were two </a:t>
            </a:r>
            <a:r>
              <a:rPr lang="en-US" sz="2400" dirty="0" smtClean="0"/>
              <a:t>out-of</a:t>
            </a:r>
            <a:r>
              <a:rPr lang="en-US" sz="2400" dirty="0"/>
              <a:t>-</a:t>
            </a:r>
            <a:r>
              <a:rPr lang="en-US" sz="2400" dirty="0" smtClean="0"/>
              <a:t>scope employees.</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510539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union conceded that 12 of the 22 cameras were located in reasonable areas.</a:t>
            </a:r>
          </a:p>
          <a:p>
            <a:pPr marL="285750" indent="-285750">
              <a:buFont typeface="Arial" panose="020B0604020202020204" pitchFamily="34" charset="0"/>
              <a:buChar char="•"/>
            </a:pPr>
            <a:r>
              <a:rPr lang="en-US" sz="2400" dirty="0" smtClean="0"/>
              <a:t>The arbitrator found that those and another nine were reasonably located, subject to three of those being retargeted:</a:t>
            </a:r>
          </a:p>
          <a:p>
            <a:pPr marL="742950" lvl="1" indent="-285750">
              <a:buFont typeface="Arial" panose="020B0604020202020204" pitchFamily="34" charset="0"/>
              <a:buChar char="•"/>
            </a:pPr>
            <a:r>
              <a:rPr lang="en-US" sz="2400" dirty="0" smtClean="0"/>
              <a:t>Camera at the cash-drop area to be retargeted to take images only of the cashier’s window and not to capture images of employees entering or leaving the lunch room.</a:t>
            </a:r>
          </a:p>
          <a:p>
            <a:pPr marL="742950" lvl="1" indent="-285750">
              <a:buFont typeface="Arial" panose="020B0604020202020204" pitchFamily="34" charset="0"/>
              <a:buChar char="•"/>
            </a:pPr>
            <a:r>
              <a:rPr lang="en-US" sz="2400" dirty="0" smtClean="0"/>
              <a:t>Cameras in the drivers’ rooms to be retargeted to monitor cash and filling out of cash receipts, but not to monitor lockers.</a:t>
            </a:r>
          </a:p>
          <a:p>
            <a:pPr marL="742950" lvl="1" indent="-285750">
              <a:buFont typeface="Arial" panose="020B0604020202020204" pitchFamily="34" charset="0"/>
              <a:buChar char="•"/>
            </a:pPr>
            <a:r>
              <a:rPr lang="en-US" sz="2400" dirty="0" smtClean="0"/>
              <a:t>Camera targeting an outside area to be repositioned to more closely target only the overhead door.</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987847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3" y="751834"/>
            <a:ext cx="6096000" cy="923330"/>
          </a:xfrm>
          <a:prstGeom prst="rect">
            <a:avLst/>
          </a:prstGeom>
        </p:spPr>
        <p:txBody>
          <a:bodyPr>
            <a:spAutoFit/>
          </a:bodyPr>
          <a:lstStyle/>
          <a:p>
            <a:pPr>
              <a:lnSpc>
                <a:spcPct val="100000"/>
              </a:lnSpc>
            </a:pPr>
            <a:r>
              <a:rPr lang="en-US" sz="3600" b="1" dirty="0" smtClean="0">
                <a:latin typeface="Montserrat" charset="0"/>
                <a:ea typeface="Montserrat" charset="0"/>
                <a:cs typeface="Montserrat" charset="0"/>
              </a:rPr>
              <a:t>Outline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406769" y="1768510"/>
            <a:ext cx="9820397" cy="3785652"/>
          </a:xfrm>
          <a:prstGeom prst="rect">
            <a:avLst/>
          </a:prstGeom>
          <a:noFill/>
        </p:spPr>
        <p:txBody>
          <a:bodyPr wrap="square" rtlCol="0">
            <a:spAutoFit/>
          </a:bodyPr>
          <a:lstStyle/>
          <a:p>
            <a:pPr marL="514350" indent="-514350">
              <a:buFont typeface="+mj-lt"/>
              <a:buAutoNum type="romanUcPeriod"/>
            </a:pPr>
            <a:r>
              <a:rPr lang="en-US" sz="2400" dirty="0" smtClean="0"/>
              <a:t>Privacy Legislative Framework</a:t>
            </a:r>
          </a:p>
          <a:p>
            <a:pPr marL="971550" lvl="1" indent="-514350">
              <a:buFont typeface="+mj-lt"/>
              <a:buAutoNum type="alphaUcPeriod"/>
            </a:pPr>
            <a:r>
              <a:rPr lang="en-US" sz="2400" dirty="0"/>
              <a:t>Public Sector</a:t>
            </a:r>
          </a:p>
          <a:p>
            <a:pPr marL="971550" lvl="1" indent="-514350">
              <a:buFont typeface="+mj-lt"/>
              <a:buAutoNum type="alphaUcPeriod"/>
            </a:pPr>
            <a:r>
              <a:rPr lang="en-US" sz="2400" dirty="0" smtClean="0"/>
              <a:t>Private Sector</a:t>
            </a:r>
          </a:p>
          <a:p>
            <a:pPr marL="514350" indent="-514350">
              <a:buFont typeface="+mj-lt"/>
              <a:buAutoNum type="romanUcPeriod"/>
            </a:pPr>
            <a:r>
              <a:rPr lang="en-US" sz="2400" dirty="0" smtClean="0"/>
              <a:t>Video Surveillance in the Workplace</a:t>
            </a:r>
          </a:p>
          <a:p>
            <a:pPr marL="514350" indent="-514350">
              <a:buFont typeface="+mj-lt"/>
              <a:buAutoNum type="romanUcPeriod"/>
            </a:pPr>
            <a:r>
              <a:rPr lang="en-US" sz="2400" dirty="0" smtClean="0"/>
              <a:t>Other Examples of Workplace Monitoring</a:t>
            </a:r>
          </a:p>
          <a:p>
            <a:pPr marL="971550" lvl="1" indent="-514350">
              <a:buFont typeface="+mj-lt"/>
              <a:buAutoNum type="alphaUcPeriod"/>
            </a:pPr>
            <a:r>
              <a:rPr lang="en-US" sz="2400" dirty="0"/>
              <a:t>GPS Monitoring</a:t>
            </a:r>
          </a:p>
          <a:p>
            <a:pPr marL="971550" lvl="1" indent="-514350">
              <a:buFont typeface="+mj-lt"/>
              <a:buAutoNum type="alphaUcPeriod"/>
            </a:pPr>
            <a:r>
              <a:rPr lang="en-US" sz="2400" dirty="0"/>
              <a:t>Workplace Computers</a:t>
            </a:r>
          </a:p>
          <a:p>
            <a:pPr marL="971550" lvl="1" indent="-514350">
              <a:buFont typeface="+mj-lt"/>
              <a:buAutoNum type="alphaUcPeriod"/>
            </a:pPr>
            <a:r>
              <a:rPr lang="en-US" sz="2400" dirty="0"/>
              <a:t>Social Media</a:t>
            </a:r>
          </a:p>
          <a:p>
            <a:pPr marL="971550" lvl="1" indent="-514350">
              <a:buFont typeface="+mj-lt"/>
              <a:buAutoNum type="alphaUcPeriod"/>
            </a:pPr>
            <a:r>
              <a:rPr lang="en-US" sz="2400" dirty="0"/>
              <a:t>Cell </a:t>
            </a:r>
            <a:r>
              <a:rPr lang="en-US" sz="2400" dirty="0" smtClean="0"/>
              <a:t>Phone Records</a:t>
            </a:r>
          </a:p>
          <a:p>
            <a:pPr marL="971550" lvl="1" indent="-514350">
              <a:buFont typeface="+mj-lt"/>
              <a:buAutoNum type="alphaUcPeriod"/>
            </a:pPr>
            <a:r>
              <a:rPr lang="en-US" sz="2400" dirty="0" smtClean="0"/>
              <a:t>Emerging Technologies</a:t>
            </a:r>
            <a:endParaRPr lang="en-US" sz="2400" dirty="0"/>
          </a:p>
        </p:txBody>
      </p:sp>
    </p:spTree>
    <p:extLst>
      <p:ext uri="{BB962C8B-B14F-4D97-AF65-F5344CB8AC3E}">
        <p14:creationId xmlns:p14="http://schemas.microsoft.com/office/powerpoint/2010/main" val="2465468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arbitrator found one camera out of the 22 to be unreasonable and to be removed:</a:t>
            </a:r>
          </a:p>
          <a:p>
            <a:pPr marL="742950" lvl="1" indent="-285750">
              <a:buFont typeface="Arial" panose="020B0604020202020204" pitchFamily="34" charset="0"/>
              <a:buChar char="•"/>
            </a:pPr>
            <a:r>
              <a:rPr lang="en-US" sz="2400" dirty="0" smtClean="0"/>
              <a:t>Camera showing the time clock – the arbitrator rejected the employer’s concerns regarding need to guard against potential time theft and ruled it would add nothing to the company’s security.</a:t>
            </a:r>
          </a:p>
          <a:p>
            <a:pPr marL="285750" indent="-285750">
              <a:buFont typeface="Arial" panose="020B0604020202020204" pitchFamily="34" charset="0"/>
              <a:buChar char="•"/>
            </a:pPr>
            <a:r>
              <a:rPr lang="en-US" sz="2400" dirty="0" smtClean="0"/>
              <a:t>As to the final issue, the arbitrator found it was not necessary to deal with the issue of whether or not </a:t>
            </a:r>
            <a:r>
              <a:rPr lang="en-US" sz="2400" i="1" dirty="0" smtClean="0"/>
              <a:t>The Privacy Act</a:t>
            </a:r>
            <a:r>
              <a:rPr lang="en-US" sz="2400" dirty="0" smtClean="0"/>
              <a:t> was contravened, since virtually all of the cameras were used in a reasonable manner and that there was no violation of </a:t>
            </a:r>
            <a:r>
              <a:rPr lang="en-US" sz="2400" i="1" dirty="0" smtClean="0"/>
              <a:t>The Saskatchewan Human Rights Code.</a:t>
            </a:r>
          </a:p>
          <a:p>
            <a:pPr marL="285750" indent="-285750">
              <a:buFont typeface="Arial" panose="020B0604020202020204" pitchFamily="34" charset="0"/>
              <a:buChar char="•"/>
            </a:pPr>
            <a:r>
              <a:rPr lang="en-US" sz="2400" dirty="0" smtClean="0"/>
              <a:t>Take-away from this case – the importance of evidence of legitimate business needs and reasonableness of implementation and use of technology to address those needs.</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774420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What about video surveillance outside the workplace?</a:t>
            </a:r>
          </a:p>
          <a:p>
            <a:pPr marL="285750" indent="-285750">
              <a:buFont typeface="Arial" panose="020B0604020202020204" pitchFamily="34" charset="0"/>
              <a:buChar char="•"/>
            </a:pPr>
            <a:r>
              <a:rPr lang="en-US" sz="2400" dirty="0" smtClean="0"/>
              <a:t>This may be allowed where it occurs in a public place and while employees are actively engaged in a public activity:</a:t>
            </a:r>
          </a:p>
          <a:p>
            <a:pPr marL="742950" lvl="1" indent="-285750">
              <a:buFont typeface="Arial" panose="020B0604020202020204" pitchFamily="34" charset="0"/>
              <a:buChar char="•"/>
            </a:pPr>
            <a:r>
              <a:rPr lang="en-US" sz="2400" i="1" dirty="0" smtClean="0"/>
              <a:t>Amalgamated Transit Union Local No. 569 v. Edmonton (City)</a:t>
            </a:r>
            <a:r>
              <a:rPr lang="en-US" sz="2400" dirty="0" smtClean="0"/>
              <a:t>, 2004 ABQB 280 – Employee videotaped while performing strenuous physical tasks while on disability leave</a:t>
            </a:r>
            <a:r>
              <a:rPr lang="en-US" sz="2400" dirty="0" smtClean="0"/>
              <a:t>.</a:t>
            </a:r>
            <a:endParaRPr lang="en-US" sz="2400" dirty="0" smtClean="0"/>
          </a:p>
        </p:txBody>
      </p:sp>
    </p:spTree>
    <p:extLst>
      <p:ext uri="{BB962C8B-B14F-4D97-AF65-F5344CB8AC3E}">
        <p14:creationId xmlns:p14="http://schemas.microsoft.com/office/powerpoint/2010/main" val="3469197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Contrast </a:t>
            </a:r>
            <a:r>
              <a:rPr lang="en-US" sz="2400" dirty="0" smtClean="0"/>
              <a:t>with the situation where surveillance evidence was ruled to be inadmissible because the employer did not have a reasonable basis to conduct surveillance (failed to properly investigate first) and failed to conduct the search in a reasonable manner (entered the employee’s vacant home):</a:t>
            </a:r>
          </a:p>
          <a:p>
            <a:pPr marL="742950" lvl="1" indent="-285750">
              <a:buFont typeface="Arial" panose="020B0604020202020204" pitchFamily="34" charset="0"/>
              <a:buChar char="•"/>
            </a:pPr>
            <a:r>
              <a:rPr lang="en-US" sz="2400" i="1" dirty="0" smtClean="0"/>
              <a:t>Prince Albert Co-operative Assn. Ltd. And RWDSU, Local 496</a:t>
            </a:r>
            <a:r>
              <a:rPr lang="en-US" sz="2400" dirty="0" smtClean="0"/>
              <a:t>, 2016 </a:t>
            </a:r>
            <a:r>
              <a:rPr lang="en-US" sz="2400" dirty="0" err="1" smtClean="0"/>
              <a:t>CarswellSask</a:t>
            </a:r>
            <a:r>
              <a:rPr lang="en-US" sz="2400" dirty="0" smtClean="0"/>
              <a:t> 282</a:t>
            </a:r>
            <a:endParaRPr lang="en-US" sz="2400" i="1" dirty="0"/>
          </a:p>
        </p:txBody>
      </p:sp>
    </p:spTree>
    <p:extLst>
      <p:ext uri="{BB962C8B-B14F-4D97-AF65-F5344CB8AC3E}">
        <p14:creationId xmlns:p14="http://schemas.microsoft.com/office/powerpoint/2010/main" val="3882369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1477328"/>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III. Other Examples of Workplace Monitoring</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2308324"/>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Technology has dramatically changed since the earliest cases of workplace monitoring through video surveillance (1970s).</a:t>
            </a:r>
          </a:p>
          <a:p>
            <a:pPr marL="285750" indent="-285750">
              <a:buFont typeface="Arial" panose="020B0604020202020204" pitchFamily="34" charset="0"/>
              <a:buChar char="•"/>
            </a:pPr>
            <a:r>
              <a:rPr lang="en-US" sz="2400" dirty="0" smtClean="0"/>
              <a:t>Arbitrators and courts attempt to seek a balance between employees’ reasonable expectations of privacy and employers’ legitimate business needs.</a:t>
            </a:r>
            <a:endParaRPr lang="en-US" sz="2400" dirty="0"/>
          </a:p>
        </p:txBody>
      </p:sp>
    </p:spTree>
    <p:extLst>
      <p:ext uri="{BB962C8B-B14F-4D97-AF65-F5344CB8AC3E}">
        <p14:creationId xmlns:p14="http://schemas.microsoft.com/office/powerpoint/2010/main" val="2071580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A. GPS Monitoring</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Several rulings from BC’s Privacy Commissioner pursuant to BC’s PIPA:</a:t>
            </a:r>
          </a:p>
          <a:p>
            <a:pPr marL="742950" lvl="1" indent="-285750">
              <a:buFont typeface="Arial" panose="020B0604020202020204" pitchFamily="34" charset="0"/>
              <a:buChar char="•"/>
            </a:pPr>
            <a:r>
              <a:rPr lang="en-US" sz="2400" i="1" dirty="0" smtClean="0"/>
              <a:t>Schindler Elevator Corporation, </a:t>
            </a:r>
            <a:r>
              <a:rPr lang="en-US" sz="2400" dirty="0" smtClean="0"/>
              <a:t>2012 BCIPC 25:</a:t>
            </a:r>
          </a:p>
          <a:p>
            <a:pPr marL="1200150" lvl="2" indent="-285750">
              <a:buFont typeface="Arial" panose="020B0604020202020204" pitchFamily="34" charset="0"/>
              <a:buChar char="•"/>
            </a:pPr>
            <a:r>
              <a:rPr lang="en-US" sz="2400" dirty="0" smtClean="0"/>
              <a:t>Elevator company employees stored vehicles at their homes.</a:t>
            </a:r>
          </a:p>
          <a:p>
            <a:pPr marL="1200150" lvl="2" indent="-285750">
              <a:buFont typeface="Arial" panose="020B0604020202020204" pitchFamily="34" charset="0"/>
              <a:buChar char="•"/>
            </a:pPr>
            <a:r>
              <a:rPr lang="en-US" sz="2400" dirty="0" smtClean="0"/>
              <a:t>Vehicles equipped with GPS tracking system that was only monitored by employer when an “exceptional use” report was generated.</a:t>
            </a:r>
          </a:p>
          <a:p>
            <a:pPr marL="1200150" lvl="2" indent="-285750">
              <a:buFont typeface="Arial" panose="020B0604020202020204" pitchFamily="34" charset="0"/>
              <a:buChar char="•"/>
            </a:pPr>
            <a:r>
              <a:rPr lang="en-US" sz="2400" dirty="0" smtClean="0"/>
              <a:t>BC Privacy Commissioner held that installation of GPS monitoring was “reasonable.”</a:t>
            </a:r>
          </a:p>
          <a:p>
            <a:pPr marL="1200150" lvl="2" indent="-285750">
              <a:buFont typeface="Arial" panose="020B0604020202020204" pitchFamily="34" charset="0"/>
              <a:buChar char="•"/>
            </a:pPr>
            <a:r>
              <a:rPr lang="en-US" sz="2400" dirty="0" smtClean="0"/>
              <a:t>Factors include: sensitivity of employee personal information; amount of personal information collected; likelihood of effectiveness; manner of collection; and whether less-intrusive alternatives available.</a:t>
            </a:r>
            <a:endParaRPr lang="en-US" sz="2400" dirty="0"/>
          </a:p>
        </p:txBody>
      </p:sp>
    </p:spTree>
    <p:extLst>
      <p:ext uri="{BB962C8B-B14F-4D97-AF65-F5344CB8AC3E}">
        <p14:creationId xmlns:p14="http://schemas.microsoft.com/office/powerpoint/2010/main" val="3177626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A. GPS Monitoring</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Notably, the BC Privacy Commissioner rejected the four-part test applied under PIPEDA (as applied in </a:t>
            </a:r>
            <a:r>
              <a:rPr lang="en-US" sz="2400" i="1" dirty="0" err="1" smtClean="0"/>
              <a:t>Eastmond</a:t>
            </a:r>
            <a:r>
              <a:rPr lang="en-US" sz="2400" dirty="0" smtClean="0"/>
              <a:t>) for use in determination of complaints under PIPA.</a:t>
            </a:r>
          </a:p>
          <a:p>
            <a:pPr marL="285750" indent="-285750">
              <a:buFont typeface="Arial" panose="020B0604020202020204" pitchFamily="34" charset="0"/>
              <a:buChar char="•"/>
            </a:pPr>
            <a:r>
              <a:rPr lang="en-US" sz="2400" dirty="0" smtClean="0"/>
              <a:t>Decision followed in </a:t>
            </a:r>
            <a:r>
              <a:rPr lang="en-US" sz="2400" i="1" dirty="0" smtClean="0"/>
              <a:t>ThyssenKrupp Elevator (Canada) Limited, </a:t>
            </a:r>
            <a:r>
              <a:rPr lang="en-US" sz="2400" dirty="0" smtClean="0"/>
              <a:t>2013 BCIPC 24 and </a:t>
            </a:r>
            <a:r>
              <a:rPr lang="en-US" sz="2400" i="1" dirty="0" err="1" smtClean="0"/>
              <a:t>Kone</a:t>
            </a:r>
            <a:r>
              <a:rPr lang="en-US" sz="2400" i="1" dirty="0" smtClean="0"/>
              <a:t> </a:t>
            </a:r>
            <a:r>
              <a:rPr lang="en-US" sz="2400" i="1" dirty="0" err="1" smtClean="0"/>
              <a:t>Inc</a:t>
            </a:r>
            <a:r>
              <a:rPr lang="en-US" sz="2400" i="1" dirty="0" smtClean="0"/>
              <a:t> (Re), </a:t>
            </a:r>
            <a:r>
              <a:rPr lang="en-US" sz="2400" dirty="0" smtClean="0"/>
              <a:t>2012 BCIPC 23 (both in BC and both involving elevator companies too).</a:t>
            </a:r>
            <a:endParaRPr lang="en-US" sz="2400" dirty="0"/>
          </a:p>
        </p:txBody>
      </p:sp>
    </p:spTree>
    <p:extLst>
      <p:ext uri="{BB962C8B-B14F-4D97-AF65-F5344CB8AC3E}">
        <p14:creationId xmlns:p14="http://schemas.microsoft.com/office/powerpoint/2010/main" val="194324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B. Workplace Computers</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3785652"/>
          </a:xfrm>
          <a:prstGeom prst="rect">
            <a:avLst/>
          </a:prstGeom>
          <a:noFill/>
        </p:spPr>
        <p:txBody>
          <a:bodyPr wrap="square" rtlCol="0">
            <a:spAutoFit/>
          </a:bodyPr>
          <a:lstStyle/>
          <a:p>
            <a:pPr marL="285750" indent="-285750">
              <a:buFont typeface="Arial" panose="020B0604020202020204" pitchFamily="34" charset="0"/>
              <a:buChar char="•"/>
            </a:pPr>
            <a:r>
              <a:rPr lang="en-US" sz="2400" i="1" dirty="0" smtClean="0"/>
              <a:t>R. v. Cole</a:t>
            </a:r>
            <a:r>
              <a:rPr lang="en-US" sz="2400" dirty="0" smtClean="0"/>
              <a:t>, 2012 SCC 53:</a:t>
            </a:r>
          </a:p>
          <a:p>
            <a:pPr marL="742950" lvl="1" indent="-285750">
              <a:buFont typeface="Arial" panose="020B0604020202020204" pitchFamily="34" charset="0"/>
              <a:buChar char="•"/>
            </a:pPr>
            <a:r>
              <a:rPr lang="en-US" sz="2400" dirty="0" smtClean="0"/>
              <a:t>High school teacher’s laptop contained nude photographs of minor student.</a:t>
            </a:r>
          </a:p>
          <a:p>
            <a:pPr marL="742950" lvl="1" indent="-285750">
              <a:buFont typeface="Arial" panose="020B0604020202020204" pitchFamily="34" charset="0"/>
              <a:buChar char="•"/>
            </a:pPr>
            <a:r>
              <a:rPr lang="en-US" sz="2400" dirty="0" smtClean="0"/>
              <a:t>Evidence collected from the laptop </a:t>
            </a:r>
            <a:r>
              <a:rPr lang="en-US" sz="2400" i="1" dirty="0" smtClean="0"/>
              <a:t>by </a:t>
            </a:r>
            <a:r>
              <a:rPr lang="en-US" sz="2400" dirty="0" smtClean="0"/>
              <a:t>police violated Cole’s </a:t>
            </a:r>
            <a:r>
              <a:rPr lang="en-US" sz="2400" i="1" dirty="0" smtClean="0"/>
              <a:t>Charter</a:t>
            </a:r>
            <a:r>
              <a:rPr lang="en-US" sz="2400" dirty="0" smtClean="0"/>
              <a:t> right to be free from unreasonable search and seizure.</a:t>
            </a:r>
          </a:p>
          <a:p>
            <a:pPr marL="742950" lvl="1" indent="-285750">
              <a:buFont typeface="Arial" panose="020B0604020202020204" pitchFamily="34" charset="0"/>
              <a:buChar char="•"/>
            </a:pPr>
            <a:r>
              <a:rPr lang="en-US" sz="2400" dirty="0" smtClean="0"/>
              <a:t>Canadians have a reasonable expectation of privacy in their work computers where personal use is permitted or reasonably expected.</a:t>
            </a:r>
          </a:p>
          <a:p>
            <a:pPr marL="285750" indent="-285750">
              <a:buFont typeface="Arial" panose="020B0604020202020204" pitchFamily="34" charset="0"/>
              <a:buChar char="•"/>
            </a:pPr>
            <a:r>
              <a:rPr lang="en-US" sz="2400" i="1" dirty="0" smtClean="0"/>
              <a:t>Charter </a:t>
            </a:r>
            <a:r>
              <a:rPr lang="en-US" sz="2400" dirty="0" smtClean="0"/>
              <a:t>case determined in criminal law context regarding individual’s right to be free from unreasonable search and seizure.</a:t>
            </a:r>
          </a:p>
          <a:p>
            <a:pPr marL="285750" indent="-285750">
              <a:buFont typeface="Arial" panose="020B0604020202020204" pitchFamily="34" charset="0"/>
              <a:buChar char="•"/>
            </a:pPr>
            <a:r>
              <a:rPr lang="en-US" sz="2400" dirty="0" smtClean="0"/>
              <a:t>Has been applied in </a:t>
            </a:r>
            <a:r>
              <a:rPr lang="en-US" sz="2400" dirty="0" err="1" smtClean="0"/>
              <a:t>labour</a:t>
            </a:r>
            <a:r>
              <a:rPr lang="en-US" sz="2400" dirty="0" smtClean="0"/>
              <a:t> decisions since.</a:t>
            </a:r>
            <a:endParaRPr lang="en-US" sz="2400" dirty="0"/>
          </a:p>
        </p:txBody>
      </p:sp>
    </p:spTree>
    <p:extLst>
      <p:ext uri="{BB962C8B-B14F-4D97-AF65-F5344CB8AC3E}">
        <p14:creationId xmlns:p14="http://schemas.microsoft.com/office/powerpoint/2010/main" val="1342504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B. Workplace Computers</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2677656"/>
          </a:xfrm>
          <a:prstGeom prst="rect">
            <a:avLst/>
          </a:prstGeom>
          <a:noFill/>
        </p:spPr>
        <p:txBody>
          <a:bodyPr wrap="square" rtlCol="0">
            <a:spAutoFit/>
          </a:bodyPr>
          <a:lstStyle/>
          <a:p>
            <a:pPr marL="285750" indent="-285750">
              <a:buFont typeface="Arial" panose="020B0604020202020204" pitchFamily="34" charset="0"/>
              <a:buChar char="•"/>
            </a:pPr>
            <a:r>
              <a:rPr lang="en-US" sz="2400" i="1" dirty="0" smtClean="0"/>
              <a:t>R. v. Cole – </a:t>
            </a:r>
            <a:r>
              <a:rPr lang="en-US" sz="2400" dirty="0" smtClean="0"/>
              <a:t>Reasonable expectation of privacy can be diminished by appropriately implemented workplace policy:</a:t>
            </a:r>
          </a:p>
          <a:p>
            <a:pPr marL="742950" lvl="1" indent="-285750">
              <a:buFont typeface="Arial" panose="020B0604020202020204" pitchFamily="34" charset="0"/>
              <a:buChar char="•"/>
            </a:pPr>
            <a:r>
              <a:rPr lang="en-US" sz="2400" dirty="0" smtClean="0"/>
              <a:t>“While workplace policies and practices may diminish an individual’s expectation of privacy in a work computer, these sorts of operational realities do not in themselves remove the expectation entirely: the nature of the information at stake exposes the likes, interests, thoughts, activities, ideas, and searches for information of the individual user.”</a:t>
            </a:r>
            <a:endParaRPr lang="en-US" sz="2400" dirty="0"/>
          </a:p>
        </p:txBody>
      </p:sp>
    </p:spTree>
    <p:extLst>
      <p:ext uri="{BB962C8B-B14F-4D97-AF65-F5344CB8AC3E}">
        <p14:creationId xmlns:p14="http://schemas.microsoft.com/office/powerpoint/2010/main" val="3072244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B. Workplace Computers</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Reasonable expectation of privacy over workplace computers may depend on:</a:t>
            </a:r>
          </a:p>
          <a:p>
            <a:pPr marL="742950" lvl="1" indent="-285750">
              <a:buFont typeface="Arial" panose="020B0604020202020204" pitchFamily="34" charset="0"/>
              <a:buChar char="•"/>
            </a:pPr>
            <a:r>
              <a:rPr lang="en-US" sz="2400" dirty="0" smtClean="0"/>
              <a:t>Whether the employee owns the hardware and/or software.</a:t>
            </a:r>
          </a:p>
          <a:p>
            <a:pPr marL="742950" lvl="1" indent="-285750">
              <a:buFont typeface="Arial" panose="020B0604020202020204" pitchFamily="34" charset="0"/>
              <a:buChar char="•"/>
            </a:pPr>
            <a:r>
              <a:rPr lang="en-US" sz="2400" dirty="0" smtClean="0"/>
              <a:t>Whether the technology is being used during business hours.</a:t>
            </a:r>
          </a:p>
          <a:p>
            <a:pPr marL="742950" lvl="1" indent="-285750">
              <a:buFont typeface="Arial" panose="020B0604020202020204" pitchFamily="34" charset="0"/>
              <a:buChar char="•"/>
            </a:pPr>
            <a:r>
              <a:rPr lang="en-US" sz="2400" dirty="0" smtClean="0"/>
              <a:t>The employer’s policies surrounding Internet and email use.</a:t>
            </a:r>
          </a:p>
          <a:p>
            <a:pPr marL="742950" lvl="1" indent="-285750">
              <a:buFont typeface="Arial" panose="020B0604020202020204" pitchFamily="34" charset="0"/>
              <a:buChar char="•"/>
            </a:pPr>
            <a:r>
              <a:rPr lang="en-US" sz="2400" dirty="0" smtClean="0"/>
              <a:t>Whether the employee has been made aware of the employer’s policies.</a:t>
            </a:r>
          </a:p>
          <a:p>
            <a:pPr marL="742950" lvl="1" indent="-285750">
              <a:buFont typeface="Arial" panose="020B0604020202020204" pitchFamily="34" charset="0"/>
              <a:buChar char="•"/>
            </a:pPr>
            <a:r>
              <a:rPr lang="en-US" sz="2400" dirty="0" smtClean="0"/>
              <a:t>The extent to which the employer’s policies are regulated and consistently enforced.</a:t>
            </a:r>
            <a:endParaRPr lang="en-US" sz="2400" dirty="0"/>
          </a:p>
        </p:txBody>
      </p:sp>
    </p:spTree>
    <p:extLst>
      <p:ext uri="{BB962C8B-B14F-4D97-AF65-F5344CB8AC3E}">
        <p14:creationId xmlns:p14="http://schemas.microsoft.com/office/powerpoint/2010/main" val="2026625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C. Social Media</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Growing body of case law where employers have successfully disciplined for inappropriate social media use.  Examples include:</a:t>
            </a:r>
          </a:p>
          <a:p>
            <a:pPr marL="742950" lvl="1" indent="-285750">
              <a:buFont typeface="Arial" panose="020B0604020202020204" pitchFamily="34" charset="0"/>
              <a:buChar char="•"/>
            </a:pPr>
            <a:r>
              <a:rPr lang="en-US" sz="2400" i="1" dirty="0" smtClean="0"/>
              <a:t>Saskatchewan Government and General Employees’ Union v. Saskatchewan, </a:t>
            </a:r>
            <a:r>
              <a:rPr lang="en-US" sz="2400" dirty="0" smtClean="0"/>
              <a:t>2009 </a:t>
            </a:r>
            <a:r>
              <a:rPr lang="en-US" sz="2400" dirty="0" err="1" smtClean="0"/>
              <a:t>CarswellSask</a:t>
            </a:r>
            <a:r>
              <a:rPr lang="en-US" sz="2400" dirty="0" smtClean="0"/>
              <a:t> 913 (re: private Facebook group with racist theme and postings).</a:t>
            </a:r>
          </a:p>
          <a:p>
            <a:pPr marL="742950" lvl="1" indent="-285750">
              <a:buFont typeface="Arial" panose="020B0604020202020204" pitchFamily="34" charset="0"/>
              <a:buChar char="•"/>
            </a:pPr>
            <a:r>
              <a:rPr lang="en-US" sz="2400" i="1" dirty="0" err="1" smtClean="0"/>
              <a:t>Lougheed</a:t>
            </a:r>
            <a:r>
              <a:rPr lang="en-US" sz="2400" i="1" dirty="0" smtClean="0"/>
              <a:t> Imports Ltd. (cob West Coast Mazda</a:t>
            </a:r>
            <a:r>
              <a:rPr lang="en-US" sz="2400" dirty="0" smtClean="0"/>
              <a:t>), [2010] BCLRBD No. 190 (re: posts insulting to employer and supervisors).</a:t>
            </a:r>
          </a:p>
          <a:p>
            <a:pPr marL="742950" lvl="1" indent="-285750">
              <a:buFont typeface="Arial" panose="020B0604020202020204" pitchFamily="34" charset="0"/>
              <a:buChar char="•"/>
            </a:pPr>
            <a:r>
              <a:rPr lang="en-US" sz="2400" i="1" dirty="0"/>
              <a:t>Canada Post Corp and CUPW</a:t>
            </a:r>
            <a:r>
              <a:rPr lang="en-US" sz="2400" dirty="0"/>
              <a:t>, [2012] AWLD 2981 (Alta Arb) (</a:t>
            </a:r>
            <a:r>
              <a:rPr lang="en-US" sz="2400" dirty="0" smtClean="0"/>
              <a:t>re: </a:t>
            </a:r>
            <a:r>
              <a:rPr lang="en-US" sz="2400" dirty="0"/>
              <a:t>derogatory and hateful posts about supervisor over a one month period</a:t>
            </a:r>
            <a:r>
              <a:rPr lang="en-US" sz="2400" dirty="0" smtClean="0"/>
              <a:t>).</a:t>
            </a:r>
            <a:endParaRPr lang="en-US" sz="2400" dirty="0"/>
          </a:p>
          <a:p>
            <a:pPr marL="742950" lvl="1" indent="-285750">
              <a:buFont typeface="Arial" panose="020B0604020202020204" pitchFamily="34" charset="0"/>
              <a:buChar char="•"/>
            </a:pPr>
            <a:r>
              <a:rPr lang="en-US" sz="2400" i="1" dirty="0" smtClean="0"/>
              <a:t>USWA, Local 9548 and </a:t>
            </a:r>
            <a:r>
              <a:rPr lang="en-US" sz="2400" i="1" dirty="0" err="1" smtClean="0"/>
              <a:t>Tenaris</a:t>
            </a:r>
            <a:r>
              <a:rPr lang="en-US" sz="2400" i="1" dirty="0" smtClean="0"/>
              <a:t> Algoma Inc.</a:t>
            </a:r>
            <a:r>
              <a:rPr lang="en-US" sz="2400" dirty="0" smtClean="0"/>
              <a:t>, 2014 </a:t>
            </a:r>
            <a:r>
              <a:rPr lang="en-US" sz="2400" dirty="0" err="1" smtClean="0"/>
              <a:t>CanLII</a:t>
            </a:r>
            <a:r>
              <a:rPr lang="en-US" sz="2400" dirty="0" smtClean="0"/>
              <a:t> 26445 (ON LA) (re: harassing comments posted about coworker).</a:t>
            </a:r>
          </a:p>
          <a:p>
            <a:pPr marL="742950" lvl="1" indent="-285750">
              <a:buFont typeface="Arial" panose="020B0604020202020204" pitchFamily="34" charset="0"/>
              <a:buChar char="•"/>
            </a:pPr>
            <a:endParaRPr lang="en-US" sz="2400" i="1" dirty="0"/>
          </a:p>
        </p:txBody>
      </p:sp>
    </p:spTree>
    <p:extLst>
      <p:ext uri="{BB962C8B-B14F-4D97-AF65-F5344CB8AC3E}">
        <p14:creationId xmlns:p14="http://schemas.microsoft.com/office/powerpoint/2010/main" val="1429409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3" y="751834"/>
            <a:ext cx="8605330"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 Privacy Legislative Framework</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406769" y="1768510"/>
            <a:ext cx="982039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Collection, use and disclosure of personal information of employees is regulated by different statutes.</a:t>
            </a:r>
          </a:p>
          <a:p>
            <a:pPr marL="285750" indent="-285750">
              <a:buFont typeface="Arial" panose="020B0604020202020204" pitchFamily="34" charset="0"/>
              <a:buChar char="•"/>
            </a:pPr>
            <a:r>
              <a:rPr lang="en-US" sz="2400" dirty="0"/>
              <a:t>Personal information = Information about an identifiable </a:t>
            </a:r>
            <a:r>
              <a:rPr lang="en-US" sz="2400" dirty="0" smtClean="0"/>
              <a:t>individual.</a:t>
            </a:r>
            <a:endParaRPr lang="en-US" sz="2400" dirty="0"/>
          </a:p>
          <a:p>
            <a:pPr marL="742950" lvl="1" indent="-285750">
              <a:buFont typeface="Arial" panose="020B0604020202020204" pitchFamily="34" charset="0"/>
              <a:buChar char="•"/>
            </a:pPr>
            <a:r>
              <a:rPr lang="en-US" sz="2400" dirty="0"/>
              <a:t>Examples: name, sex, birth date, employment history, SIN, salary, religion, education, marital status, personal health information, etc.</a:t>
            </a:r>
          </a:p>
          <a:p>
            <a:pPr marL="285750" indent="-285750">
              <a:buFont typeface="Arial" panose="020B0604020202020204" pitchFamily="34" charset="0"/>
              <a:buChar char="•"/>
            </a:pPr>
            <a:r>
              <a:rPr lang="en-US" sz="2400" dirty="0" smtClean="0"/>
              <a:t>Collection of data about employees through electronic means (e.g., capturing images, movements, online activities) almost always involves collection of some level of personal information; therefore, privacy legislation matters.</a:t>
            </a:r>
          </a:p>
          <a:p>
            <a:pPr marL="285750" indent="-285750">
              <a:buFont typeface="Arial" panose="020B0604020202020204" pitchFamily="34" charset="0"/>
              <a:buChar char="•"/>
            </a:pPr>
            <a:r>
              <a:rPr lang="en-US" sz="2400" dirty="0" smtClean="0"/>
              <a:t>Different legislative considerations for public- and private-sector employers, and federally and provincially regulated employers. </a:t>
            </a:r>
            <a:endParaRPr lang="en-US" sz="2400" dirty="0"/>
          </a:p>
        </p:txBody>
      </p:sp>
    </p:spTree>
    <p:extLst>
      <p:ext uri="{BB962C8B-B14F-4D97-AF65-F5344CB8AC3E}">
        <p14:creationId xmlns:p14="http://schemas.microsoft.com/office/powerpoint/2010/main" val="3998898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C. Social Media</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Some factors to be considered before issuing discipline for social media use:</a:t>
            </a:r>
          </a:p>
          <a:p>
            <a:pPr marL="742950" lvl="1" indent="-285750">
              <a:buFont typeface="Arial" panose="020B0604020202020204" pitchFamily="34" charset="0"/>
              <a:buChar char="•"/>
            </a:pPr>
            <a:r>
              <a:rPr lang="en-US" sz="2400" dirty="0" smtClean="0"/>
              <a:t>Is there a real and material connection to the workplace, justifying discipline for off-duty conduct?</a:t>
            </a:r>
          </a:p>
          <a:p>
            <a:pPr marL="742950" lvl="1" indent="-285750">
              <a:buFont typeface="Arial" panose="020B0604020202020204" pitchFamily="34" charset="0"/>
              <a:buChar char="•"/>
            </a:pPr>
            <a:r>
              <a:rPr lang="en-US" sz="2400" dirty="0" smtClean="0"/>
              <a:t>How serious is the incident?</a:t>
            </a:r>
          </a:p>
          <a:p>
            <a:pPr marL="742950" lvl="1" indent="-285750">
              <a:buFont typeface="Arial" panose="020B0604020202020204" pitchFamily="34" charset="0"/>
              <a:buChar char="•"/>
            </a:pPr>
            <a:r>
              <a:rPr lang="en-US" sz="2400" dirty="0" smtClean="0"/>
              <a:t>How “private” is the information (e.g., private group chat vs. 400 Facebook friends)?</a:t>
            </a:r>
          </a:p>
          <a:p>
            <a:pPr marL="742950" lvl="1" indent="-285750">
              <a:buFont typeface="Arial" panose="020B0604020202020204" pitchFamily="34" charset="0"/>
              <a:buChar char="•"/>
            </a:pPr>
            <a:r>
              <a:rPr lang="en-US" sz="2400" dirty="0" smtClean="0"/>
              <a:t>Does the employer have a social media use policy in place?</a:t>
            </a:r>
          </a:p>
          <a:p>
            <a:pPr marL="742950" lvl="1" indent="-285750">
              <a:buFont typeface="Arial" panose="020B0604020202020204" pitchFamily="34" charset="0"/>
              <a:buChar char="•"/>
            </a:pPr>
            <a:r>
              <a:rPr lang="en-US" sz="2400" dirty="0" smtClean="0"/>
              <a:t>Are employees made aware of expectations surrounding appropriate social media use?</a:t>
            </a:r>
          </a:p>
          <a:p>
            <a:pPr marL="742950" lvl="1" indent="-285750">
              <a:buFont typeface="Arial" panose="020B0604020202020204" pitchFamily="34" charset="0"/>
              <a:buChar char="•"/>
            </a:pPr>
            <a:r>
              <a:rPr lang="en-US" sz="2400" dirty="0" smtClean="0"/>
              <a:t>Does the employee hold a public role or position with an elevated level of trust?</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i="1" dirty="0"/>
          </a:p>
        </p:txBody>
      </p:sp>
    </p:spTree>
    <p:extLst>
      <p:ext uri="{BB962C8B-B14F-4D97-AF65-F5344CB8AC3E}">
        <p14:creationId xmlns:p14="http://schemas.microsoft.com/office/powerpoint/2010/main" val="3070251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D. Cell Phone Records</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396721"/>
            <a:ext cx="9820397" cy="6001643"/>
          </a:xfrm>
          <a:prstGeom prst="rect">
            <a:avLst/>
          </a:prstGeom>
          <a:noFill/>
        </p:spPr>
        <p:txBody>
          <a:bodyPr wrap="square" rtlCol="0">
            <a:spAutoFit/>
          </a:bodyPr>
          <a:lstStyle/>
          <a:p>
            <a:pPr marL="285750" indent="-285750">
              <a:buFont typeface="Arial" panose="020B0604020202020204" pitchFamily="34" charset="0"/>
              <a:buChar char="•"/>
            </a:pPr>
            <a:r>
              <a:rPr lang="en-US" sz="2400" i="1" dirty="0" smtClean="0"/>
              <a:t>Canadian Railway Company v. Teamsters Canada Rail Conference</a:t>
            </a:r>
            <a:r>
              <a:rPr lang="en-US" sz="2400" dirty="0" smtClean="0"/>
              <a:t>, CROA &amp; DR 2900:</a:t>
            </a:r>
          </a:p>
          <a:p>
            <a:pPr marL="742950" lvl="1" indent="-285750">
              <a:buFont typeface="Arial" panose="020B0604020202020204" pitchFamily="34" charset="0"/>
              <a:buChar char="•"/>
            </a:pPr>
            <a:r>
              <a:rPr lang="en-US" sz="2400" dirty="0" smtClean="0"/>
              <a:t>Employer requested copies of an employee’s cell phone records as part of an investigation into a train accident.</a:t>
            </a:r>
          </a:p>
          <a:p>
            <a:pPr marL="742950" lvl="1" indent="-285750">
              <a:buFont typeface="Arial" panose="020B0604020202020204" pitchFamily="34" charset="0"/>
              <a:buChar char="•"/>
            </a:pPr>
            <a:r>
              <a:rPr lang="en-US" sz="2400" dirty="0" smtClean="0"/>
              <a:t>Held: personal communications are, by definition, generally entirely unrelated to an employee’s duties and responsibilities; however, an exception was found in this case for several reasons:</a:t>
            </a:r>
          </a:p>
          <a:p>
            <a:pPr marL="1200150" lvl="2" indent="-285750">
              <a:buFont typeface="Arial" panose="020B0604020202020204" pitchFamily="34" charset="0"/>
              <a:buChar char="•"/>
            </a:pPr>
            <a:r>
              <a:rPr lang="en-US" sz="2400" dirty="0" smtClean="0"/>
              <a:t>Information received only indicated that the employee had been making a call at a certain time; the phone number and content of any text was blacked out.</a:t>
            </a:r>
          </a:p>
          <a:p>
            <a:pPr marL="1200150" lvl="2" indent="-285750">
              <a:buFont typeface="Arial" panose="020B0604020202020204" pitchFamily="34" charset="0"/>
              <a:buChar char="•"/>
            </a:pPr>
            <a:r>
              <a:rPr lang="en-US" sz="2400" dirty="0" smtClean="0"/>
              <a:t>Employer chose the least-intrusive method of obtaining information.</a:t>
            </a:r>
          </a:p>
          <a:p>
            <a:pPr marL="1200150" lvl="2" indent="-285750">
              <a:buFont typeface="Arial" panose="020B0604020202020204" pitchFamily="34" charset="0"/>
              <a:buChar char="•"/>
            </a:pPr>
            <a:r>
              <a:rPr lang="en-US" sz="2400" dirty="0" smtClean="0"/>
              <a:t>Employer had a carefully drafted policy which respected the privacy rights of the employee.</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i="1" dirty="0"/>
          </a:p>
        </p:txBody>
      </p:sp>
    </p:spTree>
    <p:extLst>
      <p:ext uri="{BB962C8B-B14F-4D97-AF65-F5344CB8AC3E}">
        <p14:creationId xmlns:p14="http://schemas.microsoft.com/office/powerpoint/2010/main" val="1209354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D. Cell Phone Records</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396721"/>
            <a:ext cx="982039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Additional considerations:</a:t>
            </a:r>
          </a:p>
          <a:p>
            <a:pPr marL="742950" lvl="1" indent="-285750">
              <a:buFont typeface="Arial" panose="020B0604020202020204" pitchFamily="34" charset="0"/>
              <a:buChar char="•"/>
            </a:pPr>
            <a:r>
              <a:rPr lang="en-US" sz="2400" dirty="0" smtClean="0"/>
              <a:t>Whose device is it?</a:t>
            </a:r>
          </a:p>
          <a:p>
            <a:pPr marL="742950" lvl="1" indent="-285750">
              <a:buFont typeface="Arial" panose="020B0604020202020204" pitchFamily="34" charset="0"/>
              <a:buChar char="•"/>
            </a:pPr>
            <a:r>
              <a:rPr lang="en-US" sz="2400" dirty="0" smtClean="0"/>
              <a:t>What is the policy on use of personal cell phones during work?</a:t>
            </a:r>
          </a:p>
          <a:p>
            <a:pPr marL="742950" lvl="1" indent="-285750">
              <a:buFont typeface="Arial" panose="020B0604020202020204" pitchFamily="34" charset="0"/>
              <a:buChar char="•"/>
            </a:pPr>
            <a:r>
              <a:rPr lang="en-US" sz="2400" dirty="0" smtClean="0"/>
              <a:t>What is the purpose for reviewing cell phone data?</a:t>
            </a:r>
          </a:p>
          <a:p>
            <a:pPr marL="1200150" lvl="2" indent="-285750">
              <a:buFont typeface="Arial" panose="020B0604020202020204" pitchFamily="34" charset="0"/>
              <a:buChar char="•"/>
            </a:pPr>
            <a:r>
              <a:rPr lang="en-US" sz="2400" dirty="0" smtClean="0"/>
              <a:t>E.g., investigating workplace accident vs. productivity concerns.</a:t>
            </a:r>
          </a:p>
          <a:p>
            <a:pPr marL="742950" lvl="1" indent="-285750">
              <a:buFont typeface="Arial" panose="020B0604020202020204" pitchFamily="34" charset="0"/>
              <a:buChar char="•"/>
            </a:pPr>
            <a:r>
              <a:rPr lang="en-US" sz="2400" dirty="0" smtClean="0"/>
              <a:t>Differences in requesting limited data (e.g., log of incoming and outgoing calls, screenshots of selected text messages) vs. searching the device itself.</a:t>
            </a:r>
          </a:p>
          <a:p>
            <a:pPr marL="742950" lvl="1" indent="-285750">
              <a:buFont typeface="Arial" panose="020B0604020202020204" pitchFamily="34" charset="0"/>
              <a:buChar char="•"/>
            </a:pPr>
            <a:r>
              <a:rPr lang="en-US" sz="2400" dirty="0" smtClean="0"/>
              <a:t>Are there less-intrusive ways of obtaining the same information?</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i="1" dirty="0"/>
          </a:p>
        </p:txBody>
      </p:sp>
    </p:spTree>
    <p:extLst>
      <p:ext uri="{BB962C8B-B14F-4D97-AF65-F5344CB8AC3E}">
        <p14:creationId xmlns:p14="http://schemas.microsoft.com/office/powerpoint/2010/main" val="942397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a:latin typeface="Montserrat" charset="0"/>
                <a:ea typeface="Montserrat" charset="0"/>
                <a:cs typeface="Montserrat" charset="0"/>
              </a:rPr>
              <a:t>E</a:t>
            </a:r>
            <a:r>
              <a:rPr lang="en-US" sz="3600" b="1" dirty="0" smtClean="0">
                <a:latin typeface="Montserrat" charset="0"/>
                <a:ea typeface="Montserrat" charset="0"/>
                <a:cs typeface="Montserrat" charset="0"/>
              </a:rPr>
              <a:t>. Emerging Technologies</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396721"/>
            <a:ext cx="982039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Other types of data collection are emerging all the time as a result of evolving technology.</a:t>
            </a:r>
          </a:p>
          <a:p>
            <a:pPr marL="285750" indent="-285750">
              <a:buFont typeface="Arial" panose="020B0604020202020204" pitchFamily="34" charset="0"/>
              <a:buChar char="•"/>
            </a:pPr>
            <a:r>
              <a:rPr lang="en-US" sz="2400" dirty="0" smtClean="0"/>
              <a:t>Examples:</a:t>
            </a:r>
          </a:p>
          <a:p>
            <a:pPr marL="742950" lvl="1" indent="-285750">
              <a:buFont typeface="Arial" panose="020B0604020202020204" pitchFamily="34" charset="0"/>
              <a:buChar char="•"/>
            </a:pPr>
            <a:r>
              <a:rPr lang="en-US" sz="2400" dirty="0" smtClean="0"/>
              <a:t>Fatigue/health-monitoring systems – headband, Fitbit.</a:t>
            </a:r>
          </a:p>
          <a:p>
            <a:pPr marL="742950" lvl="1" indent="-285750">
              <a:buFont typeface="Arial" panose="020B0604020202020204" pitchFamily="34" charset="0"/>
              <a:buChar char="•"/>
            </a:pPr>
            <a:r>
              <a:rPr lang="en-US" sz="2400" dirty="0" smtClean="0"/>
              <a:t>Facial-recognition technology.</a:t>
            </a:r>
          </a:p>
          <a:p>
            <a:pPr marL="742950" lvl="1" indent="-285750">
              <a:buFont typeface="Arial" panose="020B0604020202020204" pitchFamily="34" charset="0"/>
              <a:buChar char="•"/>
            </a:pPr>
            <a:r>
              <a:rPr lang="en-US" sz="2400" dirty="0" smtClean="0"/>
              <a:t>Other examples?</a:t>
            </a:r>
          </a:p>
          <a:p>
            <a:pPr marL="285750" indent="-285750">
              <a:buFont typeface="Arial" panose="020B0604020202020204" pitchFamily="34" charset="0"/>
              <a:buChar char="•"/>
            </a:pPr>
            <a:r>
              <a:rPr lang="en-US" sz="2400" dirty="0" smtClean="0"/>
              <a:t>Courts and arbitrators are likely to apply established principles around employee privacy to new technologies, while recognizing the new realities of the digital world.</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i="1" dirty="0"/>
          </a:p>
        </p:txBody>
      </p:sp>
    </p:spTree>
    <p:extLst>
      <p:ext uri="{BB962C8B-B14F-4D97-AF65-F5344CB8AC3E}">
        <p14:creationId xmlns:p14="http://schemas.microsoft.com/office/powerpoint/2010/main" val="3150768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a:latin typeface="Montserrat" charset="0"/>
                <a:ea typeface="Montserrat" charset="0"/>
                <a:cs typeface="Montserrat" charset="0"/>
              </a:rPr>
              <a:t>E</a:t>
            </a:r>
            <a:r>
              <a:rPr lang="en-US" sz="3600" b="1" dirty="0" smtClean="0">
                <a:latin typeface="Montserrat" charset="0"/>
                <a:ea typeface="Montserrat" charset="0"/>
                <a:cs typeface="Montserrat" charset="0"/>
              </a:rPr>
              <a:t>. Emerging Technologies</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396721"/>
            <a:ext cx="982039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General trends:</a:t>
            </a:r>
          </a:p>
          <a:p>
            <a:pPr marL="742950" lvl="1" indent="-285750">
              <a:buFont typeface="Arial" panose="020B0604020202020204" pitchFamily="34" charset="0"/>
              <a:buChar char="•"/>
            </a:pPr>
            <a:r>
              <a:rPr lang="en-US" sz="2400" dirty="0" smtClean="0"/>
              <a:t>Any type of monitoring should be reasonably connected to the employer’s business or management purposes.</a:t>
            </a:r>
          </a:p>
          <a:p>
            <a:pPr marL="742950" lvl="1" indent="-285750">
              <a:buFont typeface="Arial" panose="020B0604020202020204" pitchFamily="34" charset="0"/>
              <a:buChar char="•"/>
            </a:pPr>
            <a:r>
              <a:rPr lang="en-US" sz="2400" dirty="0" smtClean="0"/>
              <a:t>Should be reviewed for compliance with legislation, collective agreements and employer policy before implementation.</a:t>
            </a:r>
          </a:p>
          <a:p>
            <a:pPr marL="742950" lvl="1" indent="-285750">
              <a:buFont typeface="Arial" panose="020B0604020202020204" pitchFamily="34" charset="0"/>
              <a:buChar char="•"/>
            </a:pPr>
            <a:r>
              <a:rPr lang="en-US" sz="2400" dirty="0" smtClean="0"/>
              <a:t>Employees should be made aware of monitoring programs, reasons for them, and what information is being collected before the program </a:t>
            </a:r>
            <a:r>
              <a:rPr lang="en-US" sz="2400" smtClean="0"/>
              <a:t>is implemented.</a:t>
            </a:r>
            <a:endParaRPr lang="en-US" sz="24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i="1" dirty="0"/>
          </a:p>
        </p:txBody>
      </p:sp>
    </p:spTree>
    <p:extLst>
      <p:ext uri="{BB962C8B-B14F-4D97-AF65-F5344CB8AC3E}">
        <p14:creationId xmlns:p14="http://schemas.microsoft.com/office/powerpoint/2010/main" val="1648751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Questions</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396721"/>
            <a:ext cx="9820397" cy="1569660"/>
          </a:xfrm>
          <a:prstGeom prst="rect">
            <a:avLst/>
          </a:prstGeom>
          <a:noFill/>
        </p:spPr>
        <p:txBody>
          <a:bodyPr wrap="square" rtlCol="0">
            <a:spAutoFit/>
          </a:bodyPr>
          <a:lstStyle/>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sz="2400" i="1" dirty="0"/>
          </a:p>
        </p:txBody>
      </p:sp>
    </p:spTree>
    <p:extLst>
      <p:ext uri="{BB962C8B-B14F-4D97-AF65-F5344CB8AC3E}">
        <p14:creationId xmlns:p14="http://schemas.microsoft.com/office/powerpoint/2010/main" val="599628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1477328"/>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A. Legislative Framework – Public Sector</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406769" y="1768510"/>
            <a:ext cx="9820397" cy="3785652"/>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Both the provincial and federal jurisdictions have public sector privacy legislation governing employment information.</a:t>
            </a:r>
          </a:p>
          <a:p>
            <a:pPr marL="285750" indent="-285750">
              <a:buFont typeface="Arial" panose="020B0604020202020204" pitchFamily="34" charset="0"/>
              <a:buChar char="•"/>
            </a:pPr>
            <a:r>
              <a:rPr lang="en-US" sz="2400" dirty="0" smtClean="0"/>
              <a:t>Saskatchewan has the following statutes:</a:t>
            </a:r>
          </a:p>
          <a:p>
            <a:pPr marL="742950" lvl="1" indent="-285750">
              <a:buFont typeface="Arial" panose="020B0604020202020204" pitchFamily="34" charset="0"/>
              <a:buChar char="•"/>
            </a:pPr>
            <a:r>
              <a:rPr lang="en-US" sz="2400" i="1" dirty="0" smtClean="0"/>
              <a:t>The Freedom of Information and Protection of Privacy Act </a:t>
            </a:r>
            <a:r>
              <a:rPr lang="en-US" sz="2400" dirty="0" smtClean="0"/>
              <a:t>(FOIP) for government institutions.</a:t>
            </a:r>
          </a:p>
          <a:p>
            <a:pPr marL="742950" lvl="1" indent="-285750">
              <a:buFont typeface="Arial" panose="020B0604020202020204" pitchFamily="34" charset="0"/>
              <a:buChar char="•"/>
            </a:pPr>
            <a:r>
              <a:rPr lang="en-US" sz="2400" i="1" dirty="0" smtClean="0"/>
              <a:t>The Local Authority Freedom of Information and Protection of Privacy Act </a:t>
            </a:r>
            <a:r>
              <a:rPr lang="en-US" sz="2400" dirty="0" smtClean="0"/>
              <a:t>(LAFOIP) for local authorities. </a:t>
            </a:r>
          </a:p>
          <a:p>
            <a:pPr marL="742950" lvl="1" indent="-285750">
              <a:buFont typeface="Arial" panose="020B0604020202020204" pitchFamily="34" charset="0"/>
              <a:buChar char="•"/>
            </a:pPr>
            <a:r>
              <a:rPr lang="en-US" sz="2400" i="1" dirty="0" smtClean="0"/>
              <a:t>The Health Information Protection Act </a:t>
            </a:r>
            <a:r>
              <a:rPr lang="en-US" sz="2400" dirty="0" smtClean="0"/>
              <a:t>(HIPA) for personal health information.</a:t>
            </a:r>
            <a:endParaRPr lang="en-US" sz="2400" dirty="0"/>
          </a:p>
        </p:txBody>
      </p:sp>
    </p:spTree>
    <p:extLst>
      <p:ext uri="{BB962C8B-B14F-4D97-AF65-F5344CB8AC3E}">
        <p14:creationId xmlns:p14="http://schemas.microsoft.com/office/powerpoint/2010/main" val="2509989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1477328"/>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B. Legislative Framework – Private Sector</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406769" y="1768510"/>
            <a:ext cx="9820397" cy="4154984"/>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Federal: </a:t>
            </a:r>
            <a:r>
              <a:rPr lang="en-US" sz="2400" i="1" dirty="0" smtClean="0"/>
              <a:t>Personal Information Protection and Electronic Documents Act </a:t>
            </a:r>
            <a:r>
              <a:rPr lang="en-US" sz="2400" dirty="0" smtClean="0"/>
              <a:t>(PIPEDA).</a:t>
            </a:r>
          </a:p>
          <a:p>
            <a:pPr marL="742950" lvl="1" indent="-285750">
              <a:buFont typeface="Arial" panose="020B0604020202020204" pitchFamily="34" charset="0"/>
              <a:buChar char="•"/>
            </a:pPr>
            <a:r>
              <a:rPr lang="en-US" sz="2400" dirty="0" smtClean="0"/>
              <a:t>Applies to </a:t>
            </a:r>
            <a:r>
              <a:rPr lang="en-US" sz="2400" b="1" dirty="0" smtClean="0"/>
              <a:t>federally regulated</a:t>
            </a:r>
            <a:r>
              <a:rPr lang="en-US" sz="2400" dirty="0" smtClean="0"/>
              <a:t> employers with respect to employment information.</a:t>
            </a:r>
          </a:p>
          <a:p>
            <a:pPr marL="742950" lvl="1" indent="-285750">
              <a:buFont typeface="Arial" panose="020B0604020202020204" pitchFamily="34" charset="0"/>
              <a:buChar char="•"/>
            </a:pPr>
            <a:r>
              <a:rPr lang="en-US" sz="2400" dirty="0" smtClean="0"/>
              <a:t>Does not apply to provincially regulated employers with respect to employment information.</a:t>
            </a:r>
          </a:p>
          <a:p>
            <a:pPr marL="742950" lvl="1" indent="-285750">
              <a:buFont typeface="Arial" panose="020B0604020202020204" pitchFamily="34" charset="0"/>
              <a:buChar char="•"/>
            </a:pPr>
            <a:r>
              <a:rPr lang="en-US" sz="2400" dirty="0" smtClean="0"/>
              <a:t>Applies to </a:t>
            </a:r>
            <a:r>
              <a:rPr lang="en-US" sz="2400" u="sng" dirty="0" smtClean="0"/>
              <a:t>all organizations</a:t>
            </a:r>
            <a:r>
              <a:rPr lang="en-US" sz="2400" dirty="0" smtClean="0"/>
              <a:t> (provincial and federal) with respect to “commercial activities.”</a:t>
            </a:r>
          </a:p>
          <a:p>
            <a:pPr marL="742950" lvl="1" indent="-285750">
              <a:buFont typeface="Arial" panose="020B0604020202020204" pitchFamily="34" charset="0"/>
              <a:buChar char="•"/>
            </a:pPr>
            <a:r>
              <a:rPr lang="en-US" sz="2400" dirty="0" smtClean="0"/>
              <a:t>Sets out rules regarding the use, collection and disclosure of “personal information.”</a:t>
            </a:r>
            <a:endParaRPr lang="en-US" sz="2400" dirty="0"/>
          </a:p>
        </p:txBody>
      </p:sp>
    </p:spTree>
    <p:extLst>
      <p:ext uri="{BB962C8B-B14F-4D97-AF65-F5344CB8AC3E}">
        <p14:creationId xmlns:p14="http://schemas.microsoft.com/office/powerpoint/2010/main" val="723554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1477328"/>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B. Legislative Framework – Private Sector</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2677656"/>
          </a:xfrm>
          <a:prstGeom prst="rect">
            <a:avLst/>
          </a:prstGeom>
          <a:noFill/>
        </p:spPr>
        <p:txBody>
          <a:bodyPr wrap="square" rtlCol="0">
            <a:spAutoFit/>
          </a:bodyPr>
          <a:lstStyle/>
          <a:p>
            <a:pPr marL="285750" indent="-285750">
              <a:buFont typeface="Arial" panose="020B0604020202020204" pitchFamily="34" charset="0"/>
              <a:buChar char="•"/>
            </a:pPr>
            <a:endParaRPr lang="en-US" sz="2400" i="1" dirty="0" smtClean="0"/>
          </a:p>
          <a:p>
            <a:pPr marL="285750" indent="-285750">
              <a:buFont typeface="Arial" panose="020B0604020202020204" pitchFamily="34" charset="0"/>
              <a:buChar char="•"/>
            </a:pPr>
            <a:r>
              <a:rPr lang="en-US" sz="2400" dirty="0" smtClean="0"/>
              <a:t>PIPEDA</a:t>
            </a:r>
          </a:p>
          <a:p>
            <a:pPr marL="742950" lvl="1" indent="-285750">
              <a:buFont typeface="Arial" panose="020B0604020202020204" pitchFamily="34" charset="0"/>
              <a:buChar char="•"/>
            </a:pPr>
            <a:r>
              <a:rPr lang="en-US" sz="2400" dirty="0" smtClean="0"/>
              <a:t>Codifies 10 principles with respect to the collection, use and disclosure of personal information set out in a schedule to the Act.</a:t>
            </a:r>
          </a:p>
          <a:p>
            <a:pPr marL="742950" lvl="1" indent="-285750">
              <a:buFont typeface="Arial" panose="020B0604020202020204" pitchFamily="34" charset="0"/>
              <a:buChar char="•"/>
            </a:pPr>
            <a:r>
              <a:rPr lang="en-US" sz="2400" dirty="0" smtClean="0"/>
              <a:t>Basic premise is to balance an individual’s right to privacy regarding personal information with an organization’s need to collect, use and disclose personal information for appropriate purposes.</a:t>
            </a:r>
            <a:endParaRPr lang="en-US" sz="2400" dirty="0"/>
          </a:p>
        </p:txBody>
      </p:sp>
    </p:spTree>
    <p:extLst>
      <p:ext uri="{BB962C8B-B14F-4D97-AF65-F5344CB8AC3E}">
        <p14:creationId xmlns:p14="http://schemas.microsoft.com/office/powerpoint/2010/main" val="1014458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1477328"/>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B. Legislative Framework – Private Sector</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3785652"/>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Saskatchewan: </a:t>
            </a:r>
            <a:r>
              <a:rPr lang="en-US" sz="2400" u="sng" dirty="0" smtClean="0"/>
              <a:t>No equivalent provincial employment-related privacy legislation to date.</a:t>
            </a:r>
            <a:endParaRPr lang="en-US" sz="2400" dirty="0" smtClean="0"/>
          </a:p>
          <a:p>
            <a:pPr marL="285750" indent="-285750">
              <a:buFont typeface="Arial" panose="020B0604020202020204" pitchFamily="34" charset="0"/>
              <a:buChar char="•"/>
            </a:pPr>
            <a:r>
              <a:rPr lang="en-US" sz="2400" dirty="0" smtClean="0"/>
              <a:t>Useful guidelines for Saskatchewan:</a:t>
            </a:r>
          </a:p>
          <a:p>
            <a:pPr marL="742950" lvl="1" indent="-285750">
              <a:buFont typeface="Arial" panose="020B0604020202020204" pitchFamily="34" charset="0"/>
              <a:buChar char="•"/>
            </a:pPr>
            <a:r>
              <a:rPr lang="en-US" sz="2400" dirty="0" smtClean="0"/>
              <a:t>Employers are required to act reasonably when collecting personal information, conducting background checks, or vetting candidates for employment.</a:t>
            </a:r>
          </a:p>
          <a:p>
            <a:pPr marL="742950" lvl="1" indent="-285750">
              <a:buFont typeface="Arial" panose="020B0604020202020204" pitchFamily="34" charset="0"/>
              <a:buChar char="•"/>
            </a:pPr>
            <a:r>
              <a:rPr lang="en-US" sz="2400" dirty="0" smtClean="0"/>
              <a:t>Reasonableness is dependent upon a number of factors, including: amount/type of information, purpose, intended use, disclosure and reasonable alternatives.</a:t>
            </a:r>
            <a:endParaRPr lang="en-US" sz="2400" dirty="0"/>
          </a:p>
        </p:txBody>
      </p:sp>
    </p:spTree>
    <p:extLst>
      <p:ext uri="{BB962C8B-B14F-4D97-AF65-F5344CB8AC3E}">
        <p14:creationId xmlns:p14="http://schemas.microsoft.com/office/powerpoint/2010/main" val="1672954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1477328"/>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B. Legislative Framework – Private Sector</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3046988"/>
          </a:xfrm>
          <a:prstGeom prst="rect">
            <a:avLst/>
          </a:prstGeom>
          <a:noFill/>
        </p:spPr>
        <p:txBody>
          <a:bodyPr wrap="square" rtlCol="0">
            <a:spAutoFit/>
          </a:bodyPr>
          <a:lstStyle/>
          <a:p>
            <a:pPr marL="285750" indent="-285750">
              <a:buFont typeface="Arial" panose="020B0604020202020204" pitchFamily="34" charset="0"/>
              <a:buChar char="•"/>
            </a:pPr>
            <a:endParaRPr lang="en-US" sz="2400" i="1" dirty="0" smtClean="0"/>
          </a:p>
          <a:p>
            <a:pPr marL="285750" indent="-285750">
              <a:buFont typeface="Arial" panose="020B0604020202020204" pitchFamily="34" charset="0"/>
              <a:buChar char="•"/>
            </a:pPr>
            <a:r>
              <a:rPr lang="en-US" sz="2400" i="1" dirty="0" smtClean="0"/>
              <a:t>The Privacy Act </a:t>
            </a:r>
            <a:r>
              <a:rPr lang="en-US" sz="2400" dirty="0" smtClean="0"/>
              <a:t>(Saskatchewan)</a:t>
            </a:r>
          </a:p>
          <a:p>
            <a:pPr marL="742950" lvl="1" indent="-285750">
              <a:buFont typeface="Arial" panose="020B0604020202020204" pitchFamily="34" charset="0"/>
              <a:buChar char="•"/>
            </a:pPr>
            <a:r>
              <a:rPr lang="en-US" sz="2400" dirty="0" smtClean="0"/>
              <a:t>Creates a tort for a person to “willfully and without claim of right” violate the privacy of another person.</a:t>
            </a:r>
          </a:p>
          <a:p>
            <a:pPr marL="742950" lvl="1" indent="-285750">
              <a:buFont typeface="Arial" panose="020B0604020202020204" pitchFamily="34" charset="0"/>
              <a:buChar char="•"/>
            </a:pPr>
            <a:r>
              <a:rPr lang="en-US" sz="2400" dirty="0" smtClean="0"/>
              <a:t>Rarely used.</a:t>
            </a:r>
          </a:p>
          <a:p>
            <a:pPr marL="742950" lvl="1" indent="-285750">
              <a:buFont typeface="Arial" panose="020B0604020202020204" pitchFamily="34" charset="0"/>
              <a:buChar char="•"/>
            </a:pPr>
            <a:r>
              <a:rPr lang="en-US" sz="2400" dirty="0" smtClean="0"/>
              <a:t>Despite the lack of PIPEDA-equivalent legislation in Saskatchewan, it is arguable that some similar privacy obligations apply based on common-law principles (e.g., arbitration law in the unionized context). </a:t>
            </a:r>
            <a:endParaRPr lang="en-US" sz="2400" dirty="0"/>
          </a:p>
        </p:txBody>
      </p:sp>
    </p:spTree>
    <p:extLst>
      <p:ext uri="{BB962C8B-B14F-4D97-AF65-F5344CB8AC3E}">
        <p14:creationId xmlns:p14="http://schemas.microsoft.com/office/powerpoint/2010/main" val="2351497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2D0C831-9683-8747-8DBD-1B8E656CF308}"/>
              </a:ext>
            </a:extLst>
          </p:cNvPr>
          <p:cNvSpPr txBox="1">
            <a:spLocks/>
          </p:cNvSpPr>
          <p:nvPr/>
        </p:nvSpPr>
        <p:spPr>
          <a:xfrm>
            <a:off x="1200729" y="1675164"/>
            <a:ext cx="10026437" cy="4096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endParaRPr lang="en-CA" sz="2800" dirty="0">
              <a:latin typeface="Nunito Sans" pitchFamily="2" charset="77"/>
            </a:endParaRPr>
          </a:p>
        </p:txBody>
      </p:sp>
      <p:sp>
        <p:nvSpPr>
          <p:cNvPr id="8" name="Rectangle 7">
            <a:extLst>
              <a:ext uri="{FF2B5EF4-FFF2-40B4-BE49-F238E27FC236}">
                <a16:creationId xmlns:a16="http://schemas.microsoft.com/office/drawing/2014/main" id="{F7F4CA49-2DCD-8C43-95A9-066B3C515B84}"/>
              </a:ext>
            </a:extLst>
          </p:cNvPr>
          <p:cNvSpPr/>
          <p:nvPr/>
        </p:nvSpPr>
        <p:spPr>
          <a:xfrm>
            <a:off x="1252102" y="751834"/>
            <a:ext cx="9670456" cy="923330"/>
          </a:xfrm>
          <a:prstGeom prst="rect">
            <a:avLst/>
          </a:prstGeom>
        </p:spPr>
        <p:txBody>
          <a:bodyPr wrap="square">
            <a:spAutoFit/>
          </a:bodyPr>
          <a:lstStyle/>
          <a:p>
            <a:pPr>
              <a:lnSpc>
                <a:spcPct val="100000"/>
              </a:lnSpc>
            </a:pPr>
            <a:r>
              <a:rPr lang="en-US" sz="3600" b="1" dirty="0" smtClean="0">
                <a:latin typeface="Montserrat" charset="0"/>
                <a:ea typeface="Montserrat" charset="0"/>
                <a:cs typeface="Montserrat" charset="0"/>
              </a:rPr>
              <a:t>II. Video Surveillance in the Workplace</a:t>
            </a:r>
            <a:r>
              <a:rPr lang="en-US" sz="3600" b="1" dirty="0">
                <a:latin typeface="Montserrat" charset="0"/>
                <a:ea typeface="Montserrat" charset="0"/>
                <a:cs typeface="Montserrat" charset="0"/>
              </a:rPr>
              <a:t/>
            </a:r>
            <a:br>
              <a:rPr lang="en-US" sz="3600" b="1" dirty="0">
                <a:latin typeface="Montserrat" charset="0"/>
                <a:ea typeface="Montserrat" charset="0"/>
                <a:cs typeface="Montserrat" charset="0"/>
              </a:rPr>
            </a:br>
            <a:endParaRPr lang="en-US" dirty="0">
              <a:latin typeface="Montserrat Light" pitchFamily="2" charset="77"/>
              <a:ea typeface="Nunito" charset="0"/>
              <a:cs typeface="Nunito" charset="0"/>
            </a:endParaRPr>
          </a:p>
        </p:txBody>
      </p:sp>
      <p:sp>
        <p:nvSpPr>
          <p:cNvPr id="2" name="TextBox 1"/>
          <p:cNvSpPr txBox="1"/>
          <p:nvPr/>
        </p:nvSpPr>
        <p:spPr>
          <a:xfrm>
            <a:off x="1303748" y="1768510"/>
            <a:ext cx="9820397"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 </a:t>
            </a:r>
            <a:r>
              <a:rPr lang="en-US" sz="2400" i="1" dirty="0" err="1" smtClean="0"/>
              <a:t>Eastmond</a:t>
            </a:r>
            <a:r>
              <a:rPr lang="en-US" sz="2400" i="1" dirty="0" smtClean="0"/>
              <a:t> v. Canadian Pacific Railway, </a:t>
            </a:r>
            <a:r>
              <a:rPr lang="en-US" sz="2400" dirty="0"/>
              <a:t>2004 FC </a:t>
            </a:r>
            <a:r>
              <a:rPr lang="en-US" sz="2400" dirty="0" smtClean="0"/>
              <a:t>852, the complaint was made pursuant to PIPEDA, and the federal </a:t>
            </a:r>
            <a:r>
              <a:rPr lang="en-US" sz="2400" dirty="0"/>
              <a:t>c</a:t>
            </a:r>
            <a:r>
              <a:rPr lang="en-US" sz="2400" dirty="0" smtClean="0"/>
              <a:t>ourt adopted a four-part test:</a:t>
            </a:r>
          </a:p>
          <a:p>
            <a:pPr marL="914400" lvl="1" indent="-457200">
              <a:buFont typeface="+mj-lt"/>
              <a:buAutoNum type="arabicPeriod"/>
            </a:pPr>
            <a:r>
              <a:rPr lang="en-US" sz="2400" dirty="0" smtClean="0"/>
              <a:t>Is camera surveillance and recording necessary to meet a specific need of the employer?</a:t>
            </a:r>
          </a:p>
          <a:p>
            <a:pPr marL="914400" lvl="1" indent="-457200">
              <a:buFont typeface="+mj-lt"/>
              <a:buAutoNum type="arabicPeriod"/>
            </a:pPr>
            <a:r>
              <a:rPr lang="en-US" sz="2400" dirty="0" smtClean="0"/>
              <a:t>Is camera surveillance and recording likely to be effective in meeting that need?</a:t>
            </a:r>
          </a:p>
          <a:p>
            <a:pPr marL="914400" lvl="1" indent="-457200">
              <a:buFont typeface="+mj-lt"/>
              <a:buAutoNum type="arabicPeriod"/>
            </a:pPr>
            <a:r>
              <a:rPr lang="en-US" sz="2400" dirty="0" smtClean="0"/>
              <a:t>Is the loss of privacy proportional to the benefit gained?</a:t>
            </a:r>
          </a:p>
          <a:p>
            <a:pPr marL="914400" lvl="1" indent="-457200">
              <a:buFont typeface="+mj-lt"/>
              <a:buAutoNum type="arabicPeriod"/>
            </a:pPr>
            <a:r>
              <a:rPr lang="en-US" sz="2400" dirty="0" smtClean="0"/>
              <a:t>Is there a less privacy-invasive way of achieving the same end?</a:t>
            </a:r>
            <a:endParaRPr lang="en-US" sz="2400" dirty="0"/>
          </a:p>
        </p:txBody>
      </p:sp>
    </p:spTree>
    <p:extLst>
      <p:ext uri="{BB962C8B-B14F-4D97-AF65-F5344CB8AC3E}">
        <p14:creationId xmlns:p14="http://schemas.microsoft.com/office/powerpoint/2010/main" val="3171299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F - PP - 1 - r2" id="{85B2D5FD-0648-7649-8176-51E9F2A811E0}" vid="{A8DD76EC-9DFA-354C-A1F9-4E54BB4D75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STF_PowerPoint_v1_option1</Template>
  <TotalTime>493</TotalTime>
  <Words>2863</Words>
  <Application>Microsoft Office PowerPoint</Application>
  <PresentationFormat>Widescreen</PresentationFormat>
  <Paragraphs>232</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Montserrat</vt:lpstr>
      <vt:lpstr>Montserrat Light</vt:lpstr>
      <vt:lpstr>Nunito</vt:lpstr>
      <vt:lpstr>Nunito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Paulhus</dc:creator>
  <cp:lastModifiedBy>Shannon Whyley</cp:lastModifiedBy>
  <cp:revision>58</cp:revision>
  <cp:lastPrinted>2020-01-16T20:25:54Z</cp:lastPrinted>
  <dcterms:created xsi:type="dcterms:W3CDTF">2019-11-20T15:17:18Z</dcterms:created>
  <dcterms:modified xsi:type="dcterms:W3CDTF">2020-01-21T17:59:38Z</dcterms:modified>
</cp:coreProperties>
</file>