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79" r:id="rId4"/>
    <p:sldId id="281" r:id="rId5"/>
    <p:sldId id="265" r:id="rId6"/>
    <p:sldId id="282" r:id="rId7"/>
    <p:sldId id="280" r:id="rId8"/>
    <p:sldId id="266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25"/>
    <p:restoredTop sz="73197"/>
  </p:normalViewPr>
  <p:slideViewPr>
    <p:cSldViewPr snapToGrid="0" snapToObjects="1">
      <p:cViewPr>
        <p:scale>
          <a:sx n="94" d="100"/>
          <a:sy n="94" d="100"/>
        </p:scale>
        <p:origin x="-9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38201-3088-764F-AA33-A2A9D8F6EC47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1442-DB16-FA4C-8AB4-9264F3E8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9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latin typeface="Times" charset="0"/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6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7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94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01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28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3CDD0-32E3-B24F-B995-74BCDA6E39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4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1442-DB16-FA4C-8AB4-9264F3E800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3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724E-CCA8-734E-9E45-7A16CC0ED6B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5E339C-A67C-0948-855C-5FA76098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 you have study permit issues?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Round Table Discussion Regarding </a:t>
            </a:r>
          </a:p>
          <a:p>
            <a:r>
              <a:rPr lang="en-US" sz="2400" dirty="0"/>
              <a:t>the Approval of Study </a:t>
            </a:r>
            <a:r>
              <a:rPr lang="en-US" sz="2400" dirty="0" smtClean="0"/>
              <a:t>Permits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DAVIDA L. BENTHEM  VEEMAN LAW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2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AB812DEF-1105-6B4D-909C-E76416789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67208" y="1551709"/>
            <a:ext cx="8446038" cy="4696691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971330BA-5FB6-A641-AA43-D0820324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Rejection rates of study permits 2014-2019</a:t>
            </a:r>
          </a:p>
        </p:txBody>
      </p:sp>
    </p:spTree>
    <p:extLst>
      <p:ext uri="{BB962C8B-B14F-4D97-AF65-F5344CB8AC3E}">
        <p14:creationId xmlns:p14="http://schemas.microsoft.com/office/powerpoint/2010/main" val="38442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00FFA-BBC1-5D48-A3DC-173CA9D73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5 months of 2019, 51% of applicants for Bachelor degrees refused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106F028-AAA0-1641-A65E-E419BA286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018" y="1930400"/>
            <a:ext cx="81153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1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1D92283-FD00-934D-8834-8DC5F0E19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366" y="772885"/>
            <a:ext cx="11991268" cy="5312229"/>
          </a:xfrm>
        </p:spPr>
      </p:pic>
    </p:spTree>
    <p:extLst>
      <p:ext uri="{BB962C8B-B14F-4D97-AF65-F5344CB8AC3E}">
        <p14:creationId xmlns:p14="http://schemas.microsoft.com/office/powerpoint/2010/main" val="276164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873" y="393778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/>
              <a:t>How to make a study permit application stand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73" y="2024743"/>
            <a:ext cx="8596668" cy="4439479"/>
          </a:xfrm>
        </p:spPr>
        <p:txBody>
          <a:bodyPr>
            <a:normAutofit lnSpcReduction="10000"/>
          </a:bodyPr>
          <a:lstStyle/>
          <a:p>
            <a:r>
              <a:rPr lang="en-US" sz="1700" dirty="0"/>
              <a:t>Purpose of study letter</a:t>
            </a:r>
          </a:p>
          <a:p>
            <a:r>
              <a:rPr lang="en-US" sz="1700" dirty="0"/>
              <a:t>Funds</a:t>
            </a:r>
          </a:p>
          <a:p>
            <a:pPr lvl="1"/>
            <a:r>
              <a:rPr lang="en-US" sz="1500" dirty="0"/>
              <a:t>$10,000 plus tuition (plus $4000 for spouse, plus $3000 per child)</a:t>
            </a:r>
          </a:p>
          <a:p>
            <a:pPr lvl="1"/>
            <a:r>
              <a:rPr lang="en-US" sz="1500" dirty="0"/>
              <a:t>Preferably full amount accessible at time of application</a:t>
            </a:r>
          </a:p>
          <a:p>
            <a:pPr lvl="1"/>
            <a:r>
              <a:rPr lang="en-US" sz="1500" dirty="0"/>
              <a:t>I have seen success showing tuition in a bank account and stipend letters to cover the $10,000 for graduate level</a:t>
            </a:r>
          </a:p>
          <a:p>
            <a:pPr lvl="1"/>
            <a:r>
              <a:rPr lang="en-US" sz="1500" dirty="0"/>
              <a:t>Preferably in the applicants account</a:t>
            </a:r>
          </a:p>
          <a:p>
            <a:r>
              <a:rPr lang="en-US" sz="1700" dirty="0"/>
              <a:t>Unconditional acceptance letter</a:t>
            </a:r>
          </a:p>
          <a:p>
            <a:r>
              <a:rPr lang="en-US" sz="1700" dirty="0"/>
              <a:t>Be 18 years plus or have a custodian</a:t>
            </a:r>
          </a:p>
          <a:p>
            <a:r>
              <a:rPr lang="en-US" sz="1700" dirty="0"/>
              <a:t>Address Temporary Intent</a:t>
            </a:r>
          </a:p>
          <a:p>
            <a:pPr lvl="1"/>
            <a:r>
              <a:rPr lang="en-US" sz="1500" dirty="0"/>
              <a:t>Family ties</a:t>
            </a:r>
          </a:p>
          <a:p>
            <a:pPr lvl="1"/>
            <a:r>
              <a:rPr lang="en-US" sz="1500" dirty="0"/>
              <a:t>Assets/ funds</a:t>
            </a:r>
          </a:p>
          <a:p>
            <a:pPr lvl="1"/>
            <a:r>
              <a:rPr lang="en-US" sz="1500" dirty="0"/>
              <a:t>Job prospects in home country upon degree completion</a:t>
            </a:r>
          </a:p>
          <a:p>
            <a:pPr lvl="1"/>
            <a:endParaRPr lang="en-US" sz="14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7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25265E-3CC6-8E46-AAA0-50090B54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/>
          <a:lstStyle/>
          <a:p>
            <a:r>
              <a:rPr lang="en-US" dirty="0"/>
              <a:t>Student Direct Streams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919E5-CE91-F041-A7B9-E3D342223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9068"/>
          </a:xfrm>
        </p:spPr>
        <p:txBody>
          <a:bodyPr>
            <a:normAutofit/>
          </a:bodyPr>
          <a:lstStyle/>
          <a:p>
            <a:r>
              <a:rPr lang="en-US" sz="2000" dirty="0"/>
              <a:t>Be a legal resident and live in: China, India, Morocco, Pakistan, Philippines, Senegal or Vietnam</a:t>
            </a:r>
          </a:p>
          <a:p>
            <a:r>
              <a:rPr lang="en-US" sz="2000" dirty="0"/>
              <a:t>Added requirements</a:t>
            </a:r>
          </a:p>
          <a:p>
            <a:pPr lvl="1"/>
            <a:r>
              <a:rPr lang="en-US" sz="1800" dirty="0"/>
              <a:t>10,000 Can GIC and paid 1</a:t>
            </a:r>
            <a:r>
              <a:rPr lang="en-US" sz="1800" baseline="30000" dirty="0"/>
              <a:t>st</a:t>
            </a:r>
            <a:r>
              <a:rPr lang="en-US" sz="1800" dirty="0"/>
              <a:t> year tuition fees</a:t>
            </a:r>
          </a:p>
          <a:p>
            <a:pPr lvl="1"/>
            <a:r>
              <a:rPr lang="en-US" sz="1800" dirty="0"/>
              <a:t>Upfront medical (if required)</a:t>
            </a:r>
          </a:p>
          <a:p>
            <a:pPr lvl="1"/>
            <a:r>
              <a:rPr lang="en-US" sz="1800" dirty="0"/>
              <a:t>Police Certificate (if required)</a:t>
            </a:r>
          </a:p>
          <a:p>
            <a:pPr lvl="1"/>
            <a:r>
              <a:rPr lang="en-US" sz="1800" dirty="0"/>
              <a:t>IELTS 6 +</a:t>
            </a:r>
          </a:p>
          <a:p>
            <a:r>
              <a:rPr lang="en-US" sz="2000" dirty="0"/>
              <a:t>Benefit – faster processing time for applicant and family (20 days)</a:t>
            </a:r>
          </a:p>
        </p:txBody>
      </p:sp>
    </p:spTree>
    <p:extLst>
      <p:ext uri="{BB962C8B-B14F-4D97-AF65-F5344CB8AC3E}">
        <p14:creationId xmlns:p14="http://schemas.microsoft.com/office/powerpoint/2010/main" val="204558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1FB71-275E-A94F-AD75-3F1223CA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320800"/>
          </a:xfrm>
        </p:spPr>
        <p:txBody>
          <a:bodyPr/>
          <a:lstStyle/>
          <a:p>
            <a:r>
              <a:rPr lang="en-US" dirty="0"/>
              <a:t>Reason Study Permits may be Refused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816A3A-0843-E04B-9E63-27663685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Funds not in applicants name</a:t>
            </a:r>
          </a:p>
          <a:p>
            <a:r>
              <a:rPr lang="en-US" dirty="0"/>
              <a:t>Difficulty showing temporary intent when student is already studying abroad and applying from that country</a:t>
            </a:r>
          </a:p>
          <a:p>
            <a:r>
              <a:rPr lang="en-US" dirty="0"/>
              <a:t>”older” applicants</a:t>
            </a:r>
          </a:p>
          <a:p>
            <a:r>
              <a:rPr lang="en-US" dirty="0"/>
              <a:t>Applying for a study program not inline with area of work or previous studies</a:t>
            </a:r>
          </a:p>
          <a:p>
            <a:r>
              <a:rPr lang="en-US" dirty="0"/>
              <a:t>Applying for a degree type the applicant already has</a:t>
            </a:r>
          </a:p>
          <a:p>
            <a:r>
              <a:rPr lang="en-US" dirty="0"/>
              <a:t>Coming from certain developing countries or countries currently in turmoil (</a:t>
            </a:r>
            <a:r>
              <a:rPr lang="en-US" dirty="0" err="1"/>
              <a:t>eg</a:t>
            </a:r>
            <a:r>
              <a:rPr lang="en-US" dirty="0"/>
              <a:t> Cameroon, Zimbabwe, Ukraine)</a:t>
            </a:r>
          </a:p>
          <a:p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405812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913" y="633351"/>
            <a:ext cx="8981359" cy="1320800"/>
          </a:xfrm>
        </p:spPr>
        <p:txBody>
          <a:bodyPr>
            <a:normAutofit/>
          </a:bodyPr>
          <a:lstStyle/>
          <a:p>
            <a:r>
              <a:rPr lang="en-US" sz="4000" dirty="0"/>
              <a:t>Things not to forget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3" y="195415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Country specific requirements (</a:t>
            </a:r>
            <a:r>
              <a:rPr lang="en-US" sz="2400" dirty="0" err="1"/>
              <a:t>eg.</a:t>
            </a:r>
            <a:r>
              <a:rPr lang="en-US" sz="2400" dirty="0"/>
              <a:t> proof of language ability, medicals, police certificates, etc.)</a:t>
            </a:r>
          </a:p>
          <a:p>
            <a:r>
              <a:rPr lang="en-US" sz="2400" dirty="0"/>
              <a:t>Is a work permit a requirement of the program of study? Then apply for a co-op work permit as well</a:t>
            </a:r>
          </a:p>
        </p:txBody>
      </p:sp>
    </p:spTree>
    <p:extLst>
      <p:ext uri="{BB962C8B-B14F-4D97-AF65-F5344CB8AC3E}">
        <p14:creationId xmlns:p14="http://schemas.microsoft.com/office/powerpoint/2010/main" val="57715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39EA37-2781-3E4A-9D19-800902B0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48312"/>
                </a:solidFill>
              </a:rPr>
              <a:t>Study Permit: Assessing Study Permit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FACBEC-EE24-BB4C-A430-17F39A78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IRPR 220.1(1) </a:t>
            </a:r>
            <a:r>
              <a:rPr lang="en-US" i="1" dirty="0"/>
              <a:t>A study permit holder shall enroll at a DLI and remain enrolled until they complete there studies AND they shall </a:t>
            </a:r>
            <a:r>
              <a:rPr lang="en-US" i="1" u="sng" dirty="0"/>
              <a:t>actively pursue</a:t>
            </a:r>
            <a:r>
              <a:rPr lang="en-US" i="1" dirty="0"/>
              <a:t> there course or program of study</a:t>
            </a:r>
          </a:p>
          <a:p>
            <a:r>
              <a:rPr lang="en-US" dirty="0"/>
              <a:t>Mid-2019 definitions and policy came out as to what this exactly means</a:t>
            </a:r>
          </a:p>
          <a:p>
            <a:pPr lvl="1"/>
            <a:r>
              <a:rPr lang="en-US" dirty="0"/>
              <a:t>150 days is the golden rule</a:t>
            </a:r>
          </a:p>
          <a:p>
            <a:pPr lvl="1"/>
            <a:r>
              <a:rPr lang="en-US" dirty="0"/>
              <a:t>Leave from studies must be less than 150 days AND approved by DLI</a:t>
            </a:r>
          </a:p>
          <a:p>
            <a:r>
              <a:rPr lang="en-US" dirty="0"/>
              <a:t>Poses continuing challenge for DLIs: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UofS</a:t>
            </a:r>
            <a:r>
              <a:rPr lang="en-US" dirty="0"/>
              <a:t> Grad students have enrollment status of academic leave but UG students still do not</a:t>
            </a:r>
          </a:p>
          <a:p>
            <a:pPr lvl="1"/>
            <a:r>
              <a:rPr lang="en-US" dirty="0" err="1"/>
              <a:t>UofS</a:t>
            </a:r>
            <a:r>
              <a:rPr lang="en-US" dirty="0"/>
              <a:t> Language Centre Confirmation of Enrollment reflects PT studies when they are indeed 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465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457</TotalTime>
  <Words>428</Words>
  <Application>Microsoft Office PowerPoint</Application>
  <PresentationFormat>Custom</PresentationFormat>
  <Paragraphs>55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Do you have study permit issues? </vt:lpstr>
      <vt:lpstr>Rejection rates of study permits 2014-2019</vt:lpstr>
      <vt:lpstr>First 5 months of 2019, 51% of applicants for Bachelor degrees refused</vt:lpstr>
      <vt:lpstr>PowerPoint Presentation</vt:lpstr>
      <vt:lpstr>How to make a study permit application stand out</vt:lpstr>
      <vt:lpstr>Student Direct Streams </vt:lpstr>
      <vt:lpstr>Reason Study Permits may be Refused</vt:lpstr>
      <vt:lpstr>Things not to forget </vt:lpstr>
      <vt:lpstr>Study Permit: Assessing Study Permit Conditions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Canada: During Studies and After</dc:title>
  <dc:creator>Bentham, Davida</dc:creator>
  <cp:lastModifiedBy>Haeusler, Jyoti</cp:lastModifiedBy>
  <cp:revision>40</cp:revision>
  <cp:lastPrinted>2020-01-27T15:19:06Z</cp:lastPrinted>
  <dcterms:created xsi:type="dcterms:W3CDTF">2018-02-23T16:21:27Z</dcterms:created>
  <dcterms:modified xsi:type="dcterms:W3CDTF">2020-01-27T19:13:16Z</dcterms:modified>
</cp:coreProperties>
</file>