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9" r:id="rId3"/>
    <p:sldId id="282" r:id="rId4"/>
    <p:sldId id="276" r:id="rId5"/>
    <p:sldId id="283" r:id="rId6"/>
    <p:sldId id="281" r:id="rId7"/>
    <p:sldId id="263" r:id="rId8"/>
    <p:sldId id="298" r:id="rId9"/>
    <p:sldId id="264" r:id="rId10"/>
    <p:sldId id="265" r:id="rId11"/>
    <p:sldId id="284" r:id="rId12"/>
    <p:sldId id="275" r:id="rId13"/>
    <p:sldId id="277" r:id="rId14"/>
    <p:sldId id="278" r:id="rId15"/>
    <p:sldId id="270" r:id="rId16"/>
    <p:sldId id="286" r:id="rId17"/>
    <p:sldId id="288" r:id="rId18"/>
    <p:sldId id="268" r:id="rId19"/>
    <p:sldId id="258" r:id="rId20"/>
    <p:sldId id="292" r:id="rId21"/>
    <p:sldId id="280" r:id="rId22"/>
    <p:sldId id="297" r:id="rId23"/>
    <p:sldId id="293" r:id="rId24"/>
    <p:sldId id="271" r:id="rId25"/>
    <p:sldId id="272" r:id="rId26"/>
    <p:sldId id="295" r:id="rId27"/>
    <p:sldId id="294" r:id="rId28"/>
    <p:sldId id="296" r:id="rId29"/>
    <p:sldId id="27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F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7" autoAdjust="0"/>
    <p:restoredTop sz="94629" autoAdjust="0"/>
  </p:normalViewPr>
  <p:slideViewPr>
    <p:cSldViewPr snapToObjects="1">
      <p:cViewPr varScale="1">
        <p:scale>
          <a:sx n="108" d="100"/>
          <a:sy n="108" d="100"/>
        </p:scale>
        <p:origin x="1932" y="108"/>
      </p:cViewPr>
      <p:guideLst>
        <p:guide orient="horz" pos="2160"/>
        <p:guide pos="2880"/>
      </p:guideLst>
    </p:cSldViewPr>
  </p:slideViewPr>
  <p:outlineViewPr>
    <p:cViewPr>
      <p:scale>
        <a:sx n="33" d="100"/>
        <a:sy n="33" d="100"/>
      </p:scale>
      <p:origin x="8" y="136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BC6AA672-43A4-7C47-9FD9-E2DE6641D08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C6AA672-43A4-7C47-9FD9-E2DE6641D08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C6AA672-43A4-7C47-9FD9-E2DE6641D08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C6AA672-43A4-7C47-9FD9-E2DE6641D08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C6AA672-43A4-7C47-9FD9-E2DE6641D08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BC6AA672-43A4-7C47-9FD9-E2DE6641D08B}"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BC6AA672-43A4-7C47-9FD9-E2DE6641D08B}"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BC6AA672-43A4-7C47-9FD9-E2DE6641D08B}"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AA672-43A4-7C47-9FD9-E2DE6641D08B}"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C6AA672-43A4-7C47-9FD9-E2DE6641D08B}"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C6AA672-43A4-7C47-9FD9-E2DE6641D08B}"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054D-5B2A-FC41-B71A-57C0969C0E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AA672-43A4-7C47-9FD9-E2DE6641D08B}" type="datetimeFigureOut">
              <a:rPr lang="en-US" smtClean="0"/>
              <a:pPr/>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E054D-5B2A-FC41-B71A-57C0969C0E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br>
              <a:rPr lang="en-US" cap="small" dirty="0">
                <a:solidFill>
                  <a:srgbClr val="86FF43"/>
                </a:solidFill>
              </a:rPr>
            </a:br>
            <a:r>
              <a:rPr lang="en-US" cap="small" dirty="0">
                <a:solidFill>
                  <a:srgbClr val="86FF43"/>
                </a:solidFill>
                <a:latin typeface="Times New Roman"/>
                <a:cs typeface="Times New Roman"/>
              </a:rPr>
              <a:t>Child Advocacy in Saskatchewan Child Welfare Cases: </a:t>
            </a:r>
            <a:r>
              <a:rPr lang="en-US" i="1" cap="small" dirty="0">
                <a:solidFill>
                  <a:srgbClr val="86FF43"/>
                </a:solidFill>
                <a:latin typeface="Times New Roman"/>
                <a:cs typeface="Times New Roman"/>
              </a:rPr>
              <a:t>The role of legal counsel and the Indigenous child’s right to be heard</a:t>
            </a:r>
            <a:br>
              <a:rPr lang="en-US" dirty="0"/>
            </a:br>
            <a:endParaRPr lang="en-US" dirty="0">
              <a:solidFill>
                <a:srgbClr val="86FF43"/>
              </a:solidFill>
              <a:latin typeface="Baskerville Old Face"/>
              <a:cs typeface="Baskerville Old Face"/>
            </a:endParaRPr>
          </a:p>
        </p:txBody>
      </p:sp>
      <p:sp>
        <p:nvSpPr>
          <p:cNvPr id="3" name="Subtitle 2"/>
          <p:cNvSpPr>
            <a:spLocks noGrp="1"/>
          </p:cNvSpPr>
          <p:nvPr>
            <p:ph type="subTitle" idx="1"/>
          </p:nvPr>
        </p:nvSpPr>
        <p:spPr>
          <a:xfrm>
            <a:off x="1371600" y="2895600"/>
            <a:ext cx="6400800" cy="2743200"/>
          </a:xfrm>
        </p:spPr>
        <p:txBody>
          <a:bodyPr>
            <a:normAutofit/>
          </a:bodyPr>
          <a:lstStyle/>
          <a:p>
            <a:endParaRPr lang="en-US" sz="2000" b="1" dirty="0"/>
          </a:p>
          <a:p>
            <a:endParaRPr lang="en-US" sz="2000" b="1" dirty="0"/>
          </a:p>
          <a:p>
            <a:endParaRPr lang="en-US" sz="2000" b="1" dirty="0"/>
          </a:p>
          <a:p>
            <a:r>
              <a:rPr lang="en-US" sz="2000" b="1" dirty="0">
                <a:latin typeface="Times New Roman"/>
                <a:cs typeface="Times New Roman"/>
              </a:rPr>
              <a:t>Jamesy Patrick – Maurice Law </a:t>
            </a:r>
            <a:br>
              <a:rPr lang="en-US" sz="2000" b="1" dirty="0">
                <a:latin typeface="Times New Roman"/>
                <a:cs typeface="Times New Roman"/>
              </a:rPr>
            </a:br>
            <a:r>
              <a:rPr lang="en-US" sz="2000" b="1" dirty="0">
                <a:latin typeface="Times New Roman"/>
                <a:cs typeface="Times New Roman"/>
              </a:rPr>
              <a:t>JD, LLM</a:t>
            </a:r>
          </a:p>
          <a:p>
            <a:endParaRPr lang="en-US" sz="2000" dirty="0"/>
          </a:p>
        </p:txBody>
      </p:sp>
      <p:sp>
        <p:nvSpPr>
          <p:cNvPr id="4" name="Rectangle 3"/>
          <p:cNvSpPr/>
          <p:nvPr/>
        </p:nvSpPr>
        <p:spPr>
          <a:xfrm>
            <a:off x="2286000" y="2362200"/>
            <a:ext cx="4572000" cy="369332"/>
          </a:xfrm>
          <a:prstGeom prst="rect">
            <a:avLst/>
          </a:prstGeom>
        </p:spPr>
        <p:txBody>
          <a:bodyPr wrap="square">
            <a:spAutoFit/>
          </a:bodyPr>
          <a:lstStyle/>
          <a:p>
            <a:r>
              <a:rPr lang="en-CA" dirty="0">
                <a:solidFill>
                  <a:srgbClr val="FF0000"/>
                </a:solidFill>
                <a:latin typeface="Baskerville Old Face"/>
                <a:cs typeface="Baskerville Old Face"/>
              </a:rPr>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solidFill>
                    <a:srgbClr val="FFFF00"/>
                  </a:solidFill>
                </a:ln>
                <a:solidFill>
                  <a:srgbClr val="FFFF00"/>
                </a:solidFill>
                <a:latin typeface="Baskerville Old Face"/>
                <a:cs typeface="Baskerville Old Face"/>
              </a:rPr>
              <a:t>Funding </a:t>
            </a:r>
          </a:p>
        </p:txBody>
      </p:sp>
      <p:sp>
        <p:nvSpPr>
          <p:cNvPr id="3" name="Content Placeholder 2"/>
          <p:cNvSpPr>
            <a:spLocks noGrp="1"/>
          </p:cNvSpPr>
          <p:nvPr>
            <p:ph idx="1"/>
          </p:nvPr>
        </p:nvSpPr>
        <p:spPr>
          <a:xfrm>
            <a:off x="228600" y="1417638"/>
            <a:ext cx="8229600" cy="4525963"/>
          </a:xfrm>
        </p:spPr>
        <p:txBody>
          <a:bodyPr>
            <a:normAutofit/>
          </a:bodyPr>
          <a:lstStyle/>
          <a:p>
            <a:r>
              <a:rPr lang="en-US" dirty="0">
                <a:latin typeface="Times New Roman"/>
                <a:cs typeface="Times New Roman"/>
              </a:rPr>
              <a:t>“</a:t>
            </a:r>
            <a:r>
              <a:rPr lang="en-US" i="1" dirty="0">
                <a:latin typeface="Times New Roman"/>
                <a:cs typeface="Times New Roman"/>
              </a:rPr>
              <a:t>The inequality of funding started off at 22%, then it went up to 38%, and now it is at 41% - the gap is widening.” Director</a:t>
            </a:r>
            <a:r>
              <a:rPr lang="en-US" dirty="0">
                <a:latin typeface="Times New Roman"/>
                <a:cs typeface="Times New Roman"/>
              </a:rPr>
              <a:t>, FNCFSA </a:t>
            </a:r>
          </a:p>
          <a:p>
            <a:r>
              <a:rPr lang="en-US" dirty="0">
                <a:latin typeface="Baskerville Old Face"/>
                <a:cs typeface="Baskerville Old Face"/>
              </a:rPr>
              <a:t>Human Rights Decision (Family Caring Society) </a:t>
            </a:r>
          </a:p>
          <a:p>
            <a:pPr lvl="1"/>
            <a:r>
              <a:rPr lang="en-US" dirty="0">
                <a:latin typeface="Baskerville Old Face"/>
                <a:cs typeface="Baskerville Old Face"/>
              </a:rPr>
              <a:t>Cindy Blackstock – still advocating on this issue. Failure to implement Jordan’s Principle</a:t>
            </a:r>
          </a:p>
          <a:p>
            <a:pPr lvl="1"/>
            <a:r>
              <a:rPr lang="en-US" dirty="0">
                <a:latin typeface="Baskerville Old Face"/>
                <a:cs typeface="Baskerville Old Face"/>
              </a:rPr>
              <a:t>Policy to create better shared responsibility on implementation between FNCFSA and MSS.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08720"/>
            <a:ext cx="8229600" cy="5217443"/>
          </a:xfrm>
        </p:spPr>
        <p:txBody>
          <a:bodyPr>
            <a:noAutofit/>
          </a:bodyPr>
          <a:lstStyle/>
          <a:p>
            <a:r>
              <a:rPr lang="en-US" sz="2400" i="1" dirty="0">
                <a:latin typeface="Times New Roman"/>
                <a:cs typeface="Times New Roman"/>
              </a:rPr>
              <a:t>The answer is not to remove the child from the family,… It breaks down creator’s laws, grandfathers’ law, grandmothers’ laws, and traditional laws specific to families… and breaks down tribal affiliation.  They come and force these laws upon us.</a:t>
            </a:r>
            <a:endParaRPr lang="en-US" sz="2400" dirty="0">
              <a:latin typeface="Times New Roman"/>
              <a:cs typeface="Times New Roman"/>
            </a:endParaRPr>
          </a:p>
          <a:p>
            <a:pPr algn="ctr">
              <a:buNone/>
            </a:pPr>
            <a:r>
              <a:rPr lang="en-US" sz="2400" i="1" dirty="0">
                <a:latin typeface="Times New Roman"/>
                <a:cs typeface="Times New Roman"/>
              </a:rPr>
              <a:t>      …</a:t>
            </a:r>
            <a:endParaRPr lang="en-US" sz="2400" dirty="0">
              <a:latin typeface="Times New Roman"/>
              <a:cs typeface="Times New Roman"/>
            </a:endParaRPr>
          </a:p>
          <a:p>
            <a:r>
              <a:rPr lang="en-US" sz="2400" i="1" dirty="0">
                <a:latin typeface="Times New Roman"/>
                <a:cs typeface="Times New Roman"/>
              </a:rPr>
              <a:t>I was traditionally adopted by my grandparents. I was the oldest of the cousins, and one reason for doing that was so that the traditional knowledge could be passed down.  Then the Ministry came and said that they [my grandparents] were too old, and I was adopted out at 11 years old...my mom was not consulted, and there you have it, I ended up in Calgary then ran away when I was 17 and then caught the tail end of residential schools.</a:t>
            </a:r>
          </a:p>
          <a:p>
            <a:pPr lvl="8">
              <a:buNone/>
            </a:pPr>
            <a:r>
              <a:rPr lang="en-US" sz="2400" i="1" dirty="0">
                <a:latin typeface="Times New Roman"/>
                <a:cs typeface="Times New Roman"/>
              </a:rPr>
              <a:t>FNCFSA Executive Director</a:t>
            </a:r>
            <a:endParaRPr lang="en-US" sz="24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n>
                  <a:solidFill>
                    <a:srgbClr val="FFFF00"/>
                  </a:solidFill>
                </a:ln>
                <a:solidFill>
                  <a:srgbClr val="FFFF00"/>
                </a:solidFill>
                <a:latin typeface="Times New Roman"/>
                <a:cs typeface="Times New Roman"/>
              </a:rPr>
              <a:t>2: Understanding Children’s Rights: Different Rights Models</a:t>
            </a:r>
          </a:p>
        </p:txBody>
      </p:sp>
      <p:sp>
        <p:nvSpPr>
          <p:cNvPr id="3" name="Content Placeholder 2"/>
          <p:cNvSpPr>
            <a:spLocks noGrp="1"/>
          </p:cNvSpPr>
          <p:nvPr>
            <p:ph idx="1"/>
          </p:nvPr>
        </p:nvSpPr>
        <p:spPr/>
        <p:txBody>
          <a:bodyPr>
            <a:normAutofit/>
          </a:bodyPr>
          <a:lstStyle/>
          <a:p>
            <a:pPr>
              <a:buNone/>
            </a:pPr>
            <a:r>
              <a:rPr lang="en-US" dirty="0">
                <a:ln>
                  <a:solidFill>
                    <a:srgbClr val="FFFF00"/>
                  </a:solidFill>
                </a:ln>
                <a:solidFill>
                  <a:srgbClr val="FFFF00"/>
                </a:solidFill>
                <a:latin typeface="Times New Roman" panose="02020603050405020304" pitchFamily="18" charset="0"/>
                <a:cs typeface="Times New Roman" panose="02020603050405020304" pitchFamily="18" charset="0"/>
              </a:rPr>
              <a:t>“</a:t>
            </a:r>
            <a:r>
              <a:rPr lang="en-US" i="1" dirty="0">
                <a:ln>
                  <a:solidFill>
                    <a:srgbClr val="FFFF00"/>
                  </a:solidFill>
                </a:ln>
                <a:solidFill>
                  <a:srgbClr val="FFFF00"/>
                </a:solidFill>
                <a:latin typeface="Times New Roman" panose="02020603050405020304" pitchFamily="18" charset="0"/>
                <a:cs typeface="Times New Roman" panose="02020603050405020304" pitchFamily="18" charset="0"/>
              </a:rPr>
              <a:t>Can you have rights at all if you are too young to exercise choice, when others have to enforce your rights for you, when the obligations upon which your most essential rights depend are often vague and ill-defined, and when you are too young to have reciprocal obligations of your own</a:t>
            </a:r>
            <a:r>
              <a:rPr lang="en-US" dirty="0">
                <a:ln>
                  <a:solidFill>
                    <a:srgbClr val="FFFF00"/>
                  </a:solidFill>
                </a:ln>
                <a:solidFill>
                  <a:srgbClr val="FFFF00"/>
                </a:solidFill>
                <a:latin typeface="Times New Roman" panose="02020603050405020304" pitchFamily="18" charset="0"/>
                <a:cs typeface="Times New Roman" panose="02020603050405020304" pitchFamily="18" charset="0"/>
              </a:rPr>
              <a:t>?”</a:t>
            </a:r>
          </a:p>
          <a:p>
            <a:pPr lvl="1"/>
            <a:r>
              <a:rPr lang="en-US" sz="1600" dirty="0">
                <a:latin typeface="Times New Roman"/>
                <a:cs typeface="Times New Roman"/>
              </a:rPr>
              <a:t>Brenda Hale, “Understanding Children’s Rights: Theory and Practice” (2006) 44 Family Court Review 350 at 351</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n>
                  <a:solidFill>
                    <a:srgbClr val="FFFF00"/>
                  </a:solidFill>
                </a:ln>
                <a:solidFill>
                  <a:srgbClr val="FFFF00"/>
                </a:solidFill>
                <a:latin typeface="Baskerville Old Face"/>
                <a:cs typeface="Baskerville Old Face"/>
              </a:rPr>
              <a:t>UN Convention on the Rights of the Child (CRC)</a:t>
            </a:r>
          </a:p>
        </p:txBody>
      </p:sp>
      <p:sp>
        <p:nvSpPr>
          <p:cNvPr id="3" name="Content Placeholder 2"/>
          <p:cNvSpPr>
            <a:spLocks noGrp="1"/>
          </p:cNvSpPr>
          <p:nvPr>
            <p:ph idx="1"/>
          </p:nvPr>
        </p:nvSpPr>
        <p:spPr/>
        <p:txBody>
          <a:bodyPr>
            <a:normAutofit fontScale="77500" lnSpcReduction="20000"/>
          </a:bodyPr>
          <a:lstStyle/>
          <a:p>
            <a:r>
              <a:rPr lang="en-US" dirty="0">
                <a:latin typeface="Baskerville Old Face"/>
                <a:cs typeface="Baskerville Old Face"/>
              </a:rPr>
              <a:t>Canada ratified the CRC in 1991</a:t>
            </a:r>
          </a:p>
          <a:p>
            <a:r>
              <a:rPr lang="en-US" dirty="0">
                <a:latin typeface="Baskerville Old Face"/>
                <a:cs typeface="Baskerville Old Face"/>
              </a:rPr>
              <a:t>Include participatory and protective rights (Article 3 vs. 12)</a:t>
            </a:r>
          </a:p>
          <a:p>
            <a:pPr lvl="1">
              <a:buNone/>
            </a:pPr>
            <a:r>
              <a:rPr lang="en-US" sz="3097" b="1" dirty="0">
                <a:ln>
                  <a:solidFill>
                    <a:srgbClr val="FFFF00"/>
                  </a:solidFill>
                </a:ln>
                <a:solidFill>
                  <a:srgbClr val="FFFF00"/>
                </a:solidFill>
                <a:latin typeface="Baskerville Old Face"/>
                <a:cs typeface="Baskerville Old Face"/>
              </a:rPr>
              <a:t>Article 3.1</a:t>
            </a:r>
          </a:p>
          <a:p>
            <a:pPr lvl="1"/>
            <a:r>
              <a:rPr lang="en-US" b="1" i="1" dirty="0">
                <a:latin typeface="Baskerville Old Face"/>
                <a:cs typeface="Baskerville Old Face"/>
              </a:rPr>
              <a:t> In all actions concerning children, whether undertaken by public or private social welfare institutions, courts of law, administrative authorities or legislative bodies, the best interests of the child shall be a primary consideration.</a:t>
            </a:r>
          </a:p>
          <a:p>
            <a:pPr>
              <a:buNone/>
            </a:pPr>
            <a:r>
              <a:rPr lang="en-US" b="1" dirty="0">
                <a:ln>
                  <a:solidFill>
                    <a:srgbClr val="FFFF00"/>
                  </a:solidFill>
                </a:ln>
                <a:solidFill>
                  <a:srgbClr val="FFFF00"/>
                </a:solidFill>
                <a:latin typeface="Baskerville Old Face"/>
                <a:cs typeface="Baskerville Old Face"/>
              </a:rPr>
              <a:t>	Article 12.1</a:t>
            </a:r>
          </a:p>
          <a:p>
            <a:pPr lvl="1"/>
            <a:r>
              <a:rPr lang="en-US" b="1" i="1" dirty="0">
                <a:latin typeface="Baskerville Old Face"/>
                <a:cs typeface="Baskerville Old Face"/>
              </a:rPr>
              <a:t>States Parties shall assure to the child </a:t>
            </a:r>
            <a:r>
              <a:rPr lang="en-US" b="1" i="1" u="sng" dirty="0">
                <a:latin typeface="Baskerville Old Face"/>
                <a:cs typeface="Baskerville Old Face"/>
              </a:rPr>
              <a:t>who is capable of forming his or her own views </a:t>
            </a:r>
            <a:r>
              <a:rPr lang="en-US" b="1" i="1" dirty="0">
                <a:latin typeface="Baskerville Old Face"/>
                <a:cs typeface="Baskerville Old Face"/>
              </a:rPr>
              <a:t>the right to express those views freely in all matters affecting the child, the views of the child being given due weight in accordance with the age and maturity of the child.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solidFill>
                    <a:srgbClr val="FFFF00"/>
                  </a:solidFill>
                </a:ln>
                <a:solidFill>
                  <a:srgbClr val="FFFF00"/>
                </a:solidFill>
                <a:latin typeface="Baskerville Old Face"/>
                <a:cs typeface="Baskerville Old Face"/>
              </a:rPr>
              <a:t>CRC Implementation</a:t>
            </a:r>
          </a:p>
        </p:txBody>
      </p:sp>
      <p:sp>
        <p:nvSpPr>
          <p:cNvPr id="3" name="Content Placeholder 2"/>
          <p:cNvSpPr>
            <a:spLocks noGrp="1"/>
          </p:cNvSpPr>
          <p:nvPr>
            <p:ph idx="1"/>
          </p:nvPr>
        </p:nvSpPr>
        <p:spPr/>
        <p:txBody>
          <a:bodyPr>
            <a:normAutofit fontScale="77500" lnSpcReduction="20000"/>
          </a:bodyPr>
          <a:lstStyle/>
          <a:p>
            <a:r>
              <a:rPr lang="en-US" dirty="0">
                <a:latin typeface="Times New Roman"/>
                <a:cs typeface="Times New Roman"/>
              </a:rPr>
              <a:t>Not “law”</a:t>
            </a:r>
          </a:p>
          <a:p>
            <a:r>
              <a:rPr lang="en-US" dirty="0">
                <a:latin typeface="Times New Roman"/>
                <a:cs typeface="Times New Roman"/>
              </a:rPr>
              <a:t>Blame for non-incorporation as a symptom of federalism.</a:t>
            </a:r>
          </a:p>
          <a:p>
            <a:endParaRPr lang="en-US" dirty="0">
              <a:latin typeface="Times New Roman"/>
              <a:cs typeface="Times New Roman"/>
            </a:endParaRPr>
          </a:p>
          <a:p>
            <a:r>
              <a:rPr lang="en-US" dirty="0">
                <a:latin typeface="Times New Roman"/>
                <a:cs typeface="Times New Roman"/>
              </a:rPr>
              <a:t>In child welfare cases in Saskatchewan the courts have not challenged cases where it has been argued that independent counsel be appointed for a child or youth. However, the availability for child counsel in all cases directly involving a child is not guaranteed – Private Law Context</a:t>
            </a:r>
          </a:p>
          <a:p>
            <a:r>
              <a:rPr lang="en-US" dirty="0">
                <a:latin typeface="Times New Roman"/>
                <a:cs typeface="Times New Roman"/>
              </a:rPr>
              <a:t>Counsel more easily available in Saskatoon/Regina</a:t>
            </a:r>
          </a:p>
          <a:p>
            <a:r>
              <a:rPr lang="en-US" dirty="0">
                <a:latin typeface="Times New Roman"/>
                <a:cs typeface="Times New Roman"/>
              </a:rPr>
              <a:t>Focus on individual rights </a:t>
            </a:r>
          </a:p>
          <a:p>
            <a:r>
              <a:rPr lang="en-US" dirty="0">
                <a:solidFill>
                  <a:srgbClr val="86FF43"/>
                </a:solidFill>
                <a:latin typeface="Times New Roman"/>
                <a:cs typeface="Times New Roman"/>
              </a:rPr>
              <a:t>“</a:t>
            </a:r>
            <a:r>
              <a:rPr lang="en-US" i="1" dirty="0">
                <a:solidFill>
                  <a:srgbClr val="86FF43"/>
                </a:solidFill>
                <a:latin typeface="Times New Roman"/>
                <a:cs typeface="Times New Roman"/>
              </a:rPr>
              <a:t>For Indigenous children, access to ‘voice’ is further limited</a:t>
            </a:r>
            <a:r>
              <a:rPr lang="en-US" dirty="0">
                <a:solidFill>
                  <a:srgbClr val="86FF43"/>
                </a:solidFill>
                <a:latin typeface="Times New Roman"/>
                <a:cs typeface="Times New Roman"/>
              </a:rPr>
              <a:t>.” </a:t>
            </a:r>
            <a:r>
              <a:rPr lang="en-US" i="1" dirty="0">
                <a:solidFill>
                  <a:srgbClr val="86FF43"/>
                </a:solidFill>
                <a:latin typeface="Times New Roman"/>
                <a:cs typeface="Times New Roman"/>
              </a:rPr>
              <a:t>Lawyer- Saskatoon</a:t>
            </a:r>
          </a:p>
          <a:p>
            <a:endParaRPr lang="en-US" dirty="0">
              <a:latin typeface="Baskerville Old Face"/>
              <a:cs typeface="Baskerville Old Face"/>
            </a:endParaRPr>
          </a:p>
          <a:p>
            <a:endParaRPr lang="en-US" dirty="0"/>
          </a:p>
          <a:p>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a:solidFill>
                    <a:srgbClr val="FFFF00"/>
                  </a:solidFill>
                </a:ln>
                <a:solidFill>
                  <a:srgbClr val="FFFF00"/>
                </a:solidFill>
                <a:latin typeface="Baskerville Old Face"/>
                <a:cs typeface="Baskerville Old Face"/>
              </a:rPr>
              <a:t>Indigenous Voice and Children’s Rights</a:t>
            </a:r>
          </a:p>
        </p:txBody>
      </p:sp>
      <p:sp>
        <p:nvSpPr>
          <p:cNvPr id="3" name="Content Placeholder 2"/>
          <p:cNvSpPr>
            <a:spLocks noGrp="1"/>
          </p:cNvSpPr>
          <p:nvPr>
            <p:ph idx="1"/>
          </p:nvPr>
        </p:nvSpPr>
        <p:spPr/>
        <p:txBody>
          <a:bodyPr>
            <a:normAutofit fontScale="92500" lnSpcReduction="20000"/>
          </a:bodyPr>
          <a:lstStyle/>
          <a:p>
            <a:pPr lvl="1">
              <a:buNone/>
            </a:pPr>
            <a:r>
              <a:rPr lang="en-US" sz="4211" dirty="0">
                <a:latin typeface="Times New Roman"/>
                <a:cs typeface="Times New Roman"/>
              </a:rPr>
              <a:t>- </a:t>
            </a:r>
            <a:r>
              <a:rPr lang="en-US" sz="3459" dirty="0">
                <a:latin typeface="Times New Roman"/>
                <a:cs typeface="Times New Roman"/>
              </a:rPr>
              <a:t>Collective rights theory and individual rights theory</a:t>
            </a:r>
          </a:p>
          <a:p>
            <a:pPr lvl="1"/>
            <a:r>
              <a:rPr lang="en-US" sz="3459" dirty="0">
                <a:latin typeface="Times New Roman"/>
                <a:cs typeface="Times New Roman"/>
              </a:rPr>
              <a:t>Reconciling individual rights and communal rights </a:t>
            </a:r>
          </a:p>
          <a:p>
            <a:pPr lvl="2"/>
            <a:r>
              <a:rPr lang="en-US" sz="3459" i="1" dirty="0">
                <a:latin typeface="Times New Roman"/>
                <a:cs typeface="Times New Roman"/>
              </a:rPr>
              <a:t>Racine v Woods</a:t>
            </a:r>
            <a:endParaRPr lang="en-US" sz="3459" dirty="0">
              <a:latin typeface="Times New Roman"/>
              <a:cs typeface="Times New Roman"/>
            </a:endParaRPr>
          </a:p>
          <a:p>
            <a:pPr lvl="2"/>
            <a:r>
              <a:rPr lang="en-US" sz="3459" dirty="0">
                <a:latin typeface="Times New Roman"/>
                <a:cs typeface="Times New Roman"/>
              </a:rPr>
              <a:t> </a:t>
            </a:r>
            <a:r>
              <a:rPr lang="en-US" sz="3459" i="1" dirty="0">
                <a:latin typeface="Times New Roman"/>
                <a:cs typeface="Times New Roman"/>
              </a:rPr>
              <a:t>Winnipeg (Child and Family Services) </a:t>
            </a:r>
            <a:r>
              <a:rPr lang="en-US" sz="3459" i="1" dirty="0" err="1">
                <a:latin typeface="Times New Roman"/>
                <a:cs typeface="Times New Roman"/>
              </a:rPr>
              <a:t>v</a:t>
            </a:r>
            <a:r>
              <a:rPr lang="en-US" sz="3459" i="1" dirty="0">
                <a:latin typeface="Times New Roman"/>
                <a:cs typeface="Times New Roman"/>
              </a:rPr>
              <a:t>. M.A.</a:t>
            </a:r>
            <a:endParaRPr lang="en-US" sz="3459" dirty="0">
              <a:latin typeface="Times New Roman"/>
              <a:cs typeface="Times New Roman"/>
            </a:endParaRPr>
          </a:p>
          <a:p>
            <a:pPr lvl="2"/>
            <a:r>
              <a:rPr lang="en-US" sz="3459" i="1" dirty="0">
                <a:latin typeface="Times New Roman"/>
                <a:cs typeface="Times New Roman"/>
              </a:rPr>
              <a:t>Re R.T. et al</a:t>
            </a:r>
            <a:r>
              <a:rPr lang="en-US" sz="3459" dirty="0">
                <a:latin typeface="Times New Roman"/>
                <a:cs typeface="Times New Roman"/>
              </a:rPr>
              <a:t>.</a:t>
            </a:r>
          </a:p>
          <a:p>
            <a:pPr lvl="2"/>
            <a:r>
              <a:rPr lang="en-US" sz="3459" i="1" dirty="0">
                <a:ln>
                  <a:solidFill>
                    <a:srgbClr val="FFFF00"/>
                  </a:solidFill>
                </a:ln>
                <a:solidFill>
                  <a:srgbClr val="FFFF00"/>
                </a:solidFill>
                <a:latin typeface="Times New Roman"/>
                <a:cs typeface="Times New Roman"/>
              </a:rPr>
              <a:t>Hamilton Health Sciences Corp. </a:t>
            </a:r>
            <a:r>
              <a:rPr lang="en-US" sz="3459" i="1" dirty="0" err="1">
                <a:ln>
                  <a:solidFill>
                    <a:srgbClr val="FFFF00"/>
                  </a:solidFill>
                </a:ln>
                <a:solidFill>
                  <a:srgbClr val="FFFF00"/>
                </a:solidFill>
                <a:latin typeface="Times New Roman"/>
                <a:cs typeface="Times New Roman"/>
              </a:rPr>
              <a:t>v</a:t>
            </a:r>
            <a:r>
              <a:rPr lang="en-US" sz="3459" i="1" dirty="0">
                <a:ln>
                  <a:solidFill>
                    <a:srgbClr val="FFFF00"/>
                  </a:solidFill>
                </a:ln>
                <a:solidFill>
                  <a:srgbClr val="FFFF00"/>
                </a:solidFill>
                <a:latin typeface="Times New Roman"/>
                <a:cs typeface="Times New Roman"/>
              </a:rPr>
              <a:t>. D.H</a:t>
            </a:r>
            <a:r>
              <a:rPr lang="en-US" sz="3459" dirty="0">
                <a:ln>
                  <a:solidFill>
                    <a:srgbClr val="FFFF00"/>
                  </a:solidFill>
                </a:ln>
                <a:solidFill>
                  <a:srgbClr val="FFFF00"/>
                </a:solidFill>
                <a:latin typeface="Times New Roman"/>
                <a:cs typeface="Times New Roman"/>
              </a:rPr>
              <a:t>.</a:t>
            </a:r>
          </a:p>
          <a:p>
            <a:pPr>
              <a:buNone/>
            </a:pP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solidFill>
                  <a:srgbClr val="FFFF00"/>
                </a:solidFill>
                <a:latin typeface="Times New Roman"/>
                <a:cs typeface="Times New Roman"/>
              </a:rPr>
              <a:t>BEST INTEREST</a:t>
            </a:r>
          </a:p>
        </p:txBody>
      </p:sp>
      <p:sp>
        <p:nvSpPr>
          <p:cNvPr id="3" name="Content Placeholder 2"/>
          <p:cNvSpPr>
            <a:spLocks noGrp="1"/>
          </p:cNvSpPr>
          <p:nvPr>
            <p:ph idx="1"/>
          </p:nvPr>
        </p:nvSpPr>
        <p:spPr>
          <a:xfrm>
            <a:off x="457200" y="1268760"/>
            <a:ext cx="8229600" cy="4857403"/>
          </a:xfrm>
        </p:spPr>
        <p:txBody>
          <a:bodyPr>
            <a:normAutofit fontScale="40000" lnSpcReduction="20000"/>
          </a:bodyPr>
          <a:lstStyle/>
          <a:p>
            <a:endParaRPr lang="en-US" sz="4500" dirty="0">
              <a:latin typeface="Times New Roman" panose="02020603050405020304" pitchFamily="18" charset="0"/>
              <a:cs typeface="Times New Roman" panose="02020603050405020304" pitchFamily="18" charset="0"/>
            </a:endParaRPr>
          </a:p>
          <a:p>
            <a:endParaRPr lang="en-US" sz="4500" dirty="0">
              <a:latin typeface="Times New Roman" panose="02020603050405020304" pitchFamily="18" charset="0"/>
              <a:cs typeface="Times New Roman" panose="02020603050405020304" pitchFamily="18" charset="0"/>
            </a:endParaRPr>
          </a:p>
          <a:p>
            <a:r>
              <a:rPr lang="en-US" sz="4500" dirty="0">
                <a:latin typeface="Times New Roman" panose="02020603050405020304" pitchFamily="18" charset="0"/>
                <a:cs typeface="Times New Roman" panose="02020603050405020304" pitchFamily="18" charset="0"/>
              </a:rPr>
              <a:t>This is a case about an aboriginal child who is being denied her right to a permanent, secure family because the aboriginal agency and the band’s community committee have vetoed any such placement. The reason for the veto arises from a desire to stop the removal of aboriginal children from their cultural heritage. While a laudable goal, its dogmatic application is counterproductive and unfair. The tragedy in this case is that the best plan for the child, which would see her placed with a permanent family, has been rejected for historical and political reasons that have nothing to do with her case. The irony is that, in trying to make up for past wrongs to aboriginal children and past discrimination towards the aboriginal community, more wrongs are being committed and the discrimination against individual aboriginal children goes on in another form, this time perpetuated by the aboriginal agency and the band community committee. While non-aboriginal children are offered a permanent adoptive family, aboriginal children continue to be offered the lesser option of a foster family, which lacks the permanence and security that would come with an adoption.</a:t>
            </a:r>
          </a:p>
          <a:p>
            <a:endParaRPr lang="en-US" sz="4500" dirty="0">
              <a:latin typeface="Times New Roman" panose="02020603050405020304" pitchFamily="18" charset="0"/>
              <a:cs typeface="Times New Roman" panose="02020603050405020304" pitchFamily="18" charset="0"/>
            </a:endParaRPr>
          </a:p>
          <a:p>
            <a:pPr lvl="4">
              <a:buNone/>
            </a:pPr>
            <a:r>
              <a:rPr lang="en-US" sz="4500" i="1" dirty="0">
                <a:latin typeface="Times New Roman" panose="02020603050405020304" pitchFamily="18" charset="0"/>
                <a:cs typeface="Times New Roman" panose="02020603050405020304" pitchFamily="18" charset="0"/>
              </a:rPr>
              <a:t>				Winnipeg Child and Family Services v. MA (2002)-</a:t>
            </a:r>
            <a:endParaRPr lang="en-US" sz="45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latin typeface="Times New Roman"/>
              <a:cs typeface="Times New Roman"/>
            </a:endParaRPr>
          </a:p>
          <a:p>
            <a:r>
              <a:rPr lang="en-US" dirty="0">
                <a:latin typeface="Times New Roman"/>
                <a:cs typeface="Times New Roman"/>
              </a:rPr>
              <a:t>‘Individual Rights and concepts of the individual have the potential to supersede culture, identity, and community in child welfare cases in SK.</a:t>
            </a:r>
          </a:p>
          <a:p>
            <a:r>
              <a:rPr lang="en-US" dirty="0">
                <a:latin typeface="Times New Roman"/>
                <a:cs typeface="Times New Roman"/>
              </a:rPr>
              <a:t>Suggests that, failure to incorporate the CRC has the greatest impact on Indigenous children.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br>
              <a:rPr lang="en-US" sz="2667" dirty="0">
                <a:ln>
                  <a:solidFill>
                    <a:srgbClr val="FF0000"/>
                  </a:solidFill>
                </a:ln>
                <a:solidFill>
                  <a:srgbClr val="FF0000"/>
                </a:solidFill>
              </a:rPr>
            </a:br>
            <a:br>
              <a:rPr lang="en-US" sz="2667" dirty="0">
                <a:ln>
                  <a:solidFill>
                    <a:srgbClr val="FF0000"/>
                  </a:solidFill>
                </a:ln>
                <a:solidFill>
                  <a:srgbClr val="FF0000"/>
                </a:solidFill>
              </a:rPr>
            </a:br>
            <a:r>
              <a:rPr lang="en-US" sz="4444" dirty="0">
                <a:ln>
                  <a:solidFill>
                    <a:srgbClr val="FFFF00"/>
                  </a:solidFill>
                </a:ln>
                <a:solidFill>
                  <a:srgbClr val="FFFF00"/>
                </a:solidFill>
                <a:latin typeface="Baskerville"/>
                <a:cs typeface="Baskerville"/>
              </a:rPr>
              <a:t>3.Child Advocacy Models in Saskatchewan.</a:t>
            </a:r>
            <a:br>
              <a:rPr lang="en-US" dirty="0"/>
            </a:br>
            <a:r>
              <a:rPr lang="en-US" dirty="0">
                <a:ln>
                  <a:solidFill>
                    <a:srgbClr val="FF0000"/>
                  </a:solidFill>
                </a:ln>
                <a:solidFill>
                  <a:srgbClr val="FF0000"/>
                </a:solidFill>
              </a:rPr>
              <a:t> </a:t>
            </a:r>
          </a:p>
        </p:txBody>
      </p:sp>
      <p:sp>
        <p:nvSpPr>
          <p:cNvPr id="3" name="Content Placeholder 2"/>
          <p:cNvSpPr>
            <a:spLocks noGrp="1"/>
          </p:cNvSpPr>
          <p:nvPr>
            <p:ph idx="1"/>
          </p:nvPr>
        </p:nvSpPr>
        <p:spPr>
          <a:xfrm>
            <a:off x="685800" y="1524000"/>
            <a:ext cx="8229600" cy="5334000"/>
          </a:xfrm>
        </p:spPr>
        <p:txBody>
          <a:bodyPr>
            <a:normAutofit/>
          </a:bodyPr>
          <a:lstStyle/>
          <a:p>
            <a:r>
              <a:rPr lang="en-US" sz="3294" dirty="0">
                <a:latin typeface="Times New Roman"/>
                <a:cs typeface="Times New Roman"/>
              </a:rPr>
              <a:t>Provincial Programs: </a:t>
            </a:r>
          </a:p>
          <a:p>
            <a:pPr lvl="1"/>
            <a:r>
              <a:rPr lang="en-US" sz="3294" dirty="0">
                <a:latin typeface="Times New Roman"/>
                <a:cs typeface="Times New Roman"/>
              </a:rPr>
              <a:t>Counsel for Children </a:t>
            </a:r>
          </a:p>
          <a:p>
            <a:pPr lvl="1"/>
            <a:r>
              <a:rPr lang="en-US" sz="3294" dirty="0">
                <a:latin typeface="Times New Roman"/>
                <a:cs typeface="Times New Roman"/>
              </a:rPr>
              <a:t>Saskatchewan Children’s Advocate (not at the table in a MSS case)</a:t>
            </a:r>
          </a:p>
          <a:p>
            <a:pPr lvl="0">
              <a:buNone/>
            </a:pPr>
            <a:r>
              <a:rPr lang="en-US" sz="3294" dirty="0">
                <a:latin typeface="Times New Roman"/>
                <a:cs typeface="Times New Roman"/>
              </a:rPr>
              <a:t> </a:t>
            </a:r>
          </a:p>
          <a:p>
            <a:endParaRPr lang="en-US" sz="3294" dirty="0">
              <a:latin typeface="Times New Roman"/>
              <a:cs typeface="Times New Roman"/>
            </a:endParaRPr>
          </a:p>
          <a:p>
            <a:r>
              <a:rPr lang="en-US" sz="3294" dirty="0">
                <a:ln>
                  <a:solidFill>
                    <a:srgbClr val="FFFF00"/>
                  </a:solidFill>
                </a:ln>
                <a:solidFill>
                  <a:srgbClr val="FFFF00"/>
                </a:solidFill>
                <a:latin typeface="Times New Roman"/>
                <a:cs typeface="Times New Roman"/>
              </a:rPr>
              <a:t>LAWYER AS ADVOCATE………</a:t>
            </a:r>
          </a:p>
          <a:p>
            <a:pPr lvl="1"/>
            <a:endParaRPr lang="en-US" sz="3294" dirty="0">
              <a:latin typeface="Times New Roman"/>
              <a:cs typeface="Times New Roman"/>
            </a:endParaRP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n>
                  <a:solidFill>
                    <a:srgbClr val="FFFF00"/>
                  </a:solidFill>
                </a:ln>
                <a:solidFill>
                  <a:srgbClr val="FFFF00"/>
                </a:solidFill>
                <a:latin typeface="Baskerville Old Face"/>
                <a:cs typeface="Baskerville Old Face"/>
              </a:rPr>
              <a:t>REPRESENTATIONAL Models </a:t>
            </a:r>
            <a:br>
              <a:rPr lang="en-US" b="1" dirty="0"/>
            </a:br>
            <a:endParaRPr lang="en-US" dirty="0"/>
          </a:p>
        </p:txBody>
      </p:sp>
      <p:sp>
        <p:nvSpPr>
          <p:cNvPr id="3" name="Content Placeholder 2"/>
          <p:cNvSpPr>
            <a:spLocks noGrp="1"/>
          </p:cNvSpPr>
          <p:nvPr>
            <p:ph idx="1"/>
          </p:nvPr>
        </p:nvSpPr>
        <p:spPr/>
        <p:txBody>
          <a:bodyPr>
            <a:normAutofit/>
          </a:bodyPr>
          <a:lstStyle/>
          <a:p>
            <a:r>
              <a:rPr lang="en-US" b="1" dirty="0">
                <a:latin typeface="Baskerville Old Face"/>
                <a:cs typeface="Baskerville Old Face"/>
              </a:rPr>
              <a:t>Instructional Advocate – model intended to be adopted in Saskatchewan</a:t>
            </a:r>
          </a:p>
          <a:p>
            <a:r>
              <a:rPr lang="en-US" b="1" dirty="0">
                <a:latin typeface="Baskerville Old Face"/>
                <a:cs typeface="Baskerville Old Face"/>
              </a:rPr>
              <a:t>Amicus curiae </a:t>
            </a:r>
          </a:p>
          <a:p>
            <a:r>
              <a:rPr lang="en-US" b="1" dirty="0">
                <a:latin typeface="Baskerville Old Face"/>
                <a:cs typeface="Baskerville Old Face"/>
              </a:rPr>
              <a:t>Best-Interests Advocate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F528-A8C5-684E-B616-E9A8CA6DE07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Background </a:t>
            </a:r>
          </a:p>
        </p:txBody>
      </p:sp>
      <p:sp>
        <p:nvSpPr>
          <p:cNvPr id="3" name="Content Placeholder 2">
            <a:extLst>
              <a:ext uri="{FF2B5EF4-FFF2-40B4-BE49-F238E27FC236}">
                <a16:creationId xmlns:a16="http://schemas.microsoft.com/office/drawing/2014/main" id="{46B1D720-49D7-F04C-9B39-3F314BE06ACB}"/>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LLM Research Representing Children and Youth, in Saskatchewan Child Welfare Cases.</a:t>
            </a:r>
          </a:p>
          <a:p>
            <a:endParaRPr lang="en-US" dirty="0"/>
          </a:p>
        </p:txBody>
      </p:sp>
    </p:spTree>
    <p:extLst>
      <p:ext uri="{BB962C8B-B14F-4D97-AF65-F5344CB8AC3E}">
        <p14:creationId xmlns:p14="http://schemas.microsoft.com/office/powerpoint/2010/main" val="1007865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a:cs typeface="Times New Roman"/>
              </a:rPr>
              <a:t>“</a:t>
            </a:r>
            <a:r>
              <a:rPr lang="en-US" i="1" dirty="0">
                <a:latin typeface="Times New Roman"/>
                <a:cs typeface="Times New Roman"/>
              </a:rPr>
              <a:t>I just don’t know how anyone could just walk onto a reserve, and meet with a kid and adequately represent their wishes in a court room.”</a:t>
            </a:r>
            <a:r>
              <a:rPr lang="en-US" dirty="0">
                <a:latin typeface="Times New Roman"/>
                <a:cs typeface="Times New Roman"/>
              </a:rPr>
              <a:t> </a:t>
            </a:r>
            <a:r>
              <a:rPr lang="en-US" i="1" dirty="0">
                <a:latin typeface="Times New Roman"/>
                <a:cs typeface="Times New Roman"/>
              </a:rPr>
              <a:t>Lawyer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solidFill>
                    <a:srgbClr val="FFFF00"/>
                  </a:solidFill>
                </a:ln>
                <a:solidFill>
                  <a:srgbClr val="FFFF00"/>
                </a:solidFill>
                <a:latin typeface="Baskerville Old Face"/>
                <a:cs typeface="Baskerville Old Face"/>
              </a:rPr>
              <a:t>Lawyer as Advocate</a:t>
            </a:r>
          </a:p>
        </p:txBody>
      </p:sp>
      <p:sp>
        <p:nvSpPr>
          <p:cNvPr id="3" name="Content Placeholder 2"/>
          <p:cNvSpPr>
            <a:spLocks noGrp="1"/>
          </p:cNvSpPr>
          <p:nvPr>
            <p:ph idx="1"/>
          </p:nvPr>
        </p:nvSpPr>
        <p:spPr/>
        <p:txBody>
          <a:bodyPr>
            <a:normAutofit fontScale="70000" lnSpcReduction="20000"/>
          </a:bodyPr>
          <a:lstStyle/>
          <a:p>
            <a:r>
              <a:rPr lang="en-US" dirty="0">
                <a:latin typeface="Baskerville Old Face"/>
                <a:cs typeface="Baskerville Old Face"/>
              </a:rPr>
              <a:t>Western-European framework - Lawyers have assumed the role of Advocate for children.</a:t>
            </a:r>
          </a:p>
          <a:p>
            <a:r>
              <a:rPr lang="en-US" dirty="0">
                <a:latin typeface="Baskerville Old Face"/>
                <a:cs typeface="Baskerville Old Face"/>
              </a:rPr>
              <a:t>What about Indigenous Child’s ‘voice’ and access to meaningful voice?</a:t>
            </a:r>
          </a:p>
          <a:p>
            <a:r>
              <a:rPr lang="en-US" dirty="0">
                <a:latin typeface="Baskerville Old Face"/>
                <a:cs typeface="Baskerville Old Face"/>
              </a:rPr>
              <a:t>Risks of the best-interests model as it relates to Indigenous children. </a:t>
            </a:r>
          </a:p>
          <a:p>
            <a:r>
              <a:rPr lang="en-US" dirty="0">
                <a:latin typeface="Baskerville Old Face"/>
                <a:cs typeface="Baskerville Old Face"/>
              </a:rPr>
              <a:t>Independent agencies (</a:t>
            </a:r>
            <a:r>
              <a:rPr lang="en-US" i="1" dirty="0">
                <a:latin typeface="Baskerville Old Face"/>
                <a:cs typeface="Baskerville Old Face"/>
              </a:rPr>
              <a:t>Saskatchewan Advocate &amp; Counsel for Children</a:t>
            </a:r>
            <a:r>
              <a:rPr lang="en-US" dirty="0">
                <a:latin typeface="Baskerville Old Face"/>
                <a:cs typeface="Baskerville Old Face"/>
              </a:rPr>
              <a:t>) – </a:t>
            </a:r>
          </a:p>
          <a:p>
            <a:pPr lvl="1"/>
            <a:r>
              <a:rPr lang="en-US" dirty="0">
                <a:latin typeface="Baskerville Old Face"/>
                <a:cs typeface="Baskerville Old Face"/>
              </a:rPr>
              <a:t>mandate  promote children’s voice </a:t>
            </a:r>
          </a:p>
          <a:p>
            <a:pPr lvl="1"/>
            <a:r>
              <a:rPr lang="en-US" dirty="0">
                <a:latin typeface="Baskerville Old Face"/>
                <a:cs typeface="Baskerville Old Face"/>
              </a:rPr>
              <a:t>reference to the CRC</a:t>
            </a:r>
          </a:p>
          <a:p>
            <a:pPr lvl="1"/>
            <a:r>
              <a:rPr lang="en-US" dirty="0">
                <a:latin typeface="Baskerville Old Face"/>
                <a:cs typeface="Baskerville Old Face"/>
              </a:rPr>
              <a:t>training that is received</a:t>
            </a:r>
          </a:p>
          <a:p>
            <a:pPr lvl="1"/>
            <a:r>
              <a:rPr lang="en-US" dirty="0">
                <a:latin typeface="Baskerville Old Face"/>
                <a:cs typeface="Baskerville Old Face"/>
              </a:rPr>
              <a:t>access to services</a:t>
            </a:r>
          </a:p>
          <a:p>
            <a:pPr lvl="1"/>
            <a:r>
              <a:rPr lang="en-US" dirty="0">
                <a:latin typeface="Baskerville Old Face"/>
                <a:cs typeface="Baskerville Old Face"/>
              </a:rPr>
              <a:t>lawyer bias</a:t>
            </a:r>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FF00"/>
                </a:solidFill>
                <a:latin typeface="Times New Roman"/>
                <a:cs typeface="Times New Roman"/>
              </a:rPr>
              <a:t>Challenges with Best Interests</a:t>
            </a:r>
          </a:p>
        </p:txBody>
      </p:sp>
      <p:sp>
        <p:nvSpPr>
          <p:cNvPr id="3" name="Content Placeholder 2"/>
          <p:cNvSpPr>
            <a:spLocks noGrp="1"/>
          </p:cNvSpPr>
          <p:nvPr>
            <p:ph idx="1"/>
          </p:nvPr>
        </p:nvSpPr>
        <p:spPr/>
        <p:txBody>
          <a:bodyPr>
            <a:normAutofit fontScale="92500" lnSpcReduction="10000"/>
          </a:bodyPr>
          <a:lstStyle/>
          <a:p>
            <a:pPr marL="0" indent="0">
              <a:buNone/>
            </a:pPr>
            <a:endParaRPr lang="en-US" i="1" dirty="0">
              <a:latin typeface="Times New Roman"/>
              <a:cs typeface="Times New Roman"/>
            </a:endParaRPr>
          </a:p>
          <a:p>
            <a:r>
              <a:rPr lang="en-US" i="1" dirty="0">
                <a:latin typeface="Times New Roman"/>
                <a:cs typeface="Times New Roman"/>
              </a:rPr>
              <a:t>When we look at what is in the best interest of the child. You can’t just say, what is in the best interest of this child only, you have to look at the context of their family their extended family and their community.  In looking at this whole advocacy thing - children advocates then look at what they believe is in the best interest of that child, based on their understanding of the world. Director of FNCFSA</a:t>
            </a:r>
            <a:r>
              <a:rPr lang="en-US" dirty="0">
                <a:latin typeface="Times New Roman"/>
                <a:cs typeface="Times New Roman"/>
              </a:rPr>
              <a:t>.</a:t>
            </a:r>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a:cs typeface="Times New Roman"/>
              </a:rPr>
              <a:t>Developing the CFC Program in SK</a:t>
            </a:r>
          </a:p>
        </p:txBody>
      </p:sp>
      <p:sp>
        <p:nvSpPr>
          <p:cNvPr id="3" name="Content Placeholder 2"/>
          <p:cNvSpPr>
            <a:spLocks noGrp="1"/>
          </p:cNvSpPr>
          <p:nvPr>
            <p:ph idx="1"/>
          </p:nvPr>
        </p:nvSpPr>
        <p:spPr/>
        <p:txBody>
          <a:bodyPr/>
          <a:lstStyle/>
          <a:p>
            <a:r>
              <a:rPr lang="en-US" i="1" dirty="0">
                <a:latin typeface="Times New Roman"/>
                <a:cs typeface="Times New Roman"/>
              </a:rPr>
              <a:t>They knew enough not to oppose because of the Convention, that says that this is a right that kids have. So then the government created the program. </a:t>
            </a:r>
            <a:r>
              <a:rPr lang="en-US" b="1" i="1" dirty="0">
                <a:latin typeface="Times New Roman"/>
                <a:cs typeface="Times New Roman"/>
              </a:rPr>
              <a:t>But there wasn’t any consultation. There was not even consultation with lawyers who were doing the work. </a:t>
            </a:r>
          </a:p>
          <a:p>
            <a:pPr lvl="8">
              <a:buNone/>
            </a:pPr>
            <a:r>
              <a:rPr lang="en-US" sz="2400" i="1" dirty="0">
                <a:latin typeface="Times New Roman"/>
                <a:cs typeface="Times New Roman"/>
              </a:rPr>
              <a:t>						 Lawyer</a:t>
            </a:r>
            <a:endParaRPr lang="en-US" sz="2400" dirty="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FF00"/>
                </a:solidFill>
                <a:latin typeface="Baskerville Old Face"/>
                <a:cs typeface="Baskerville Old Face"/>
              </a:rPr>
              <a:t>Summary</a:t>
            </a:r>
          </a:p>
        </p:txBody>
      </p:sp>
      <p:sp>
        <p:nvSpPr>
          <p:cNvPr id="3" name="Content Placeholder 2"/>
          <p:cNvSpPr>
            <a:spLocks noGrp="1"/>
          </p:cNvSpPr>
          <p:nvPr>
            <p:ph idx="1"/>
          </p:nvPr>
        </p:nvSpPr>
        <p:spPr/>
        <p:txBody>
          <a:bodyPr>
            <a:normAutofit/>
          </a:bodyPr>
          <a:lstStyle/>
          <a:p>
            <a:r>
              <a:rPr lang="en-US" dirty="0">
                <a:latin typeface="Baskerville Old Face"/>
                <a:cs typeface="Baskerville Old Face"/>
              </a:rPr>
              <a:t>Divergent perspectives on children’s rights (communal &amp; individual rights) </a:t>
            </a:r>
          </a:p>
          <a:p>
            <a:r>
              <a:rPr lang="en-US" dirty="0">
                <a:latin typeface="Baskerville Old Face"/>
                <a:cs typeface="Baskerville Old Face"/>
              </a:rPr>
              <a:t>Effective implementation of the CRC and Article 12 – The child’s ‘voice’</a:t>
            </a:r>
          </a:p>
          <a:p>
            <a:r>
              <a:rPr lang="en-US" dirty="0">
                <a:latin typeface="Baskerville Old Face"/>
                <a:cs typeface="Baskerville Old Face"/>
              </a:rPr>
              <a:t>Models of advocating </a:t>
            </a:r>
          </a:p>
          <a:p>
            <a:r>
              <a:rPr lang="en-US" dirty="0">
                <a:latin typeface="Baskerville Old Face"/>
                <a:cs typeface="Baskerville Old Face"/>
              </a:rPr>
              <a:t>Concerns with lawyer as advocate/best interests</a:t>
            </a:r>
          </a:p>
          <a:p>
            <a:r>
              <a:rPr lang="en-US" dirty="0">
                <a:latin typeface="Baskerville Old Face"/>
                <a:cs typeface="Baskerville Old Face"/>
              </a:rPr>
              <a:t>Jurisdiction</a:t>
            </a:r>
          </a:p>
          <a:p>
            <a:r>
              <a:rPr lang="en-US" dirty="0">
                <a:latin typeface="Baskerville Old Face"/>
                <a:cs typeface="Baskerville Old Face"/>
              </a:rPr>
              <a:t>Solutions?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Baskerville Old Face"/>
                <a:cs typeface="Baskerville Old Face"/>
              </a:rPr>
              <a:t>4. Limitations</a:t>
            </a:r>
          </a:p>
        </p:txBody>
      </p:sp>
      <p:sp>
        <p:nvSpPr>
          <p:cNvPr id="3" name="Content Placeholder 2"/>
          <p:cNvSpPr>
            <a:spLocks noGrp="1"/>
          </p:cNvSpPr>
          <p:nvPr>
            <p:ph idx="1"/>
          </p:nvPr>
        </p:nvSpPr>
        <p:spPr/>
        <p:txBody>
          <a:bodyPr>
            <a:normAutofit/>
          </a:bodyPr>
          <a:lstStyle/>
          <a:p>
            <a:r>
              <a:rPr lang="en-US" dirty="0">
                <a:latin typeface="Baskerville Old Face"/>
                <a:cs typeface="Baskerville Old Face"/>
              </a:rPr>
              <a:t>Not focused on one particular community – context specific. </a:t>
            </a:r>
          </a:p>
          <a:p>
            <a:r>
              <a:rPr lang="en-US" dirty="0">
                <a:latin typeface="Baskerville Old Face"/>
                <a:cs typeface="Baskerville Old Face"/>
              </a:rPr>
              <a:t>Métis children/ Non- status</a:t>
            </a:r>
          </a:p>
          <a:p>
            <a:r>
              <a:rPr lang="en-US" dirty="0">
                <a:latin typeface="Baskerville Old Face"/>
                <a:cs typeface="Baskerville Old Face"/>
              </a:rPr>
              <a:t>Supports needed to foster better understanding of what is meant by ‘best interest’</a:t>
            </a:r>
          </a:p>
          <a:p>
            <a:endParaRPr lang="en-US" dirty="0">
              <a:latin typeface="Baskerville Old Face"/>
              <a:cs typeface="Baskerville Old Face"/>
            </a:endParaRPr>
          </a:p>
          <a:p>
            <a:endParaRPr lang="en-US" dirty="0">
              <a:latin typeface="Baskerville Old Face"/>
              <a:cs typeface="Baskerville Old Face"/>
            </a:endParaRPr>
          </a:p>
          <a:p>
            <a:pPr>
              <a:buNone/>
            </a:pPr>
            <a:r>
              <a:rPr lang="en-US" dirty="0">
                <a:latin typeface="Baskerville Old Face"/>
                <a:cs typeface="Baskerville Old Face"/>
              </a:rPr>
              <a:t> </a:t>
            </a:r>
          </a:p>
          <a:p>
            <a:pPr>
              <a:buNone/>
            </a:pP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None/>
            </a:pPr>
            <a:r>
              <a:rPr lang="en-US" i="1" dirty="0">
                <a:solidFill>
                  <a:srgbClr val="FFFF00"/>
                </a:solidFill>
                <a:latin typeface="Times New Roman"/>
                <a:cs typeface="Times New Roman"/>
              </a:rPr>
              <a:t>   We have developed our own legislation and it is premised on the spirit of the child being the voice of the child…. every year I ask for forgiveness from the creator through ceremony, because this job forces me to break our laws. </a:t>
            </a:r>
          </a:p>
          <a:p>
            <a:pPr lvl="8">
              <a:buNone/>
            </a:pPr>
            <a:r>
              <a:rPr lang="en-US" i="1" dirty="0">
                <a:solidFill>
                  <a:srgbClr val="FFFF00"/>
                </a:solidFill>
                <a:latin typeface="Times New Roman"/>
                <a:cs typeface="Times New Roman"/>
              </a:rPr>
              <a:t>					FNCFSA</a:t>
            </a:r>
            <a:endParaRPr lang="en-US" dirty="0">
              <a:solidFill>
                <a:srgbClr val="FFFF00"/>
              </a:solidFill>
              <a:latin typeface="Times New Roman"/>
              <a:cs typeface="Times New Roman"/>
            </a:endParaRPr>
          </a:p>
          <a:p>
            <a:pPr>
              <a:buNone/>
            </a:pPr>
            <a:endParaRPr lang="en-US" dirty="0">
              <a:solidFill>
                <a:srgbClr val="FFFF00"/>
              </a:solidFill>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a:cs typeface="Times New Roman"/>
              </a:rPr>
              <a:t>Some Recommendations</a:t>
            </a:r>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a:buNone/>
            </a:pPr>
            <a:r>
              <a:rPr lang="en-US" b="1" dirty="0">
                <a:latin typeface="Times New Roman"/>
                <a:cs typeface="Times New Roman"/>
              </a:rPr>
              <a:t> </a:t>
            </a:r>
            <a:endParaRPr lang="en-US" dirty="0">
              <a:latin typeface="Times New Roman"/>
              <a:cs typeface="Times New Roman"/>
            </a:endParaRPr>
          </a:p>
          <a:p>
            <a:pPr lvl="0"/>
            <a:r>
              <a:rPr lang="en-US" b="1" dirty="0">
                <a:latin typeface="Times New Roman"/>
                <a:cs typeface="Times New Roman"/>
              </a:rPr>
              <a:t>The federal government works with and supports FNCFSA in the development of federal legislation/programs that enable FNCFSA and Métis people to govern their own process in partnership with provincial policy and programming.</a:t>
            </a:r>
            <a:endParaRPr lang="en-US" dirty="0">
              <a:latin typeface="Times New Roman"/>
              <a:cs typeface="Times New Roman"/>
            </a:endParaRPr>
          </a:p>
          <a:p>
            <a:pPr>
              <a:buNone/>
            </a:pPr>
            <a:r>
              <a:rPr lang="en-US" b="1" dirty="0">
                <a:latin typeface="Times New Roman"/>
                <a:cs typeface="Times New Roman"/>
              </a:rPr>
              <a:t> </a:t>
            </a:r>
            <a:endParaRPr lang="en-US" dirty="0">
              <a:latin typeface="Times New Roman"/>
              <a:cs typeface="Times New Roman"/>
            </a:endParaRPr>
          </a:p>
          <a:p>
            <a:pPr lvl="0"/>
            <a:r>
              <a:rPr lang="en-US" b="1" dirty="0">
                <a:latin typeface="Times New Roman"/>
                <a:cs typeface="Times New Roman"/>
              </a:rPr>
              <a:t>The MSS find better ways to notify any Indigenous child’s community immediately upon apprehension of any Indigenous child.</a:t>
            </a:r>
          </a:p>
          <a:p>
            <a:pPr lvl="0"/>
            <a:endParaRPr lang="en-US" b="1" dirty="0">
              <a:latin typeface="Times New Roman"/>
              <a:cs typeface="Times New Roman"/>
            </a:endParaRPr>
          </a:p>
          <a:p>
            <a:pPr lvl="0"/>
            <a:r>
              <a:rPr lang="en-US" b="1" dirty="0">
                <a:latin typeface="Times New Roman"/>
                <a:cs typeface="Times New Roman"/>
              </a:rPr>
              <a:t>The creation of an Indigenous National Children’s Advocate which has jurisdictional oversight of First Nations and Métis child welfare agencies which can ensure that FNCFSA mandates, policies and legislation are being conformed with.</a:t>
            </a:r>
          </a:p>
          <a:p>
            <a:pPr marL="0" lvl="0" indent="0">
              <a:buNone/>
            </a:pPr>
            <a:endParaRPr lang="en-US" dirty="0">
              <a:latin typeface="Times New Roman"/>
              <a:cs typeface="Times New Roman"/>
            </a:endParaRPr>
          </a:p>
          <a:p>
            <a:pPr>
              <a:buNone/>
            </a:pP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a:latin typeface="Times New Roman"/>
                <a:cs typeface="Times New Roman"/>
              </a:rPr>
              <a:t> </a:t>
            </a:r>
            <a:endParaRPr lang="en-US" dirty="0">
              <a:latin typeface="Times New Roman"/>
              <a:cs typeface="Times New Roman"/>
            </a:endParaRPr>
          </a:p>
          <a:p>
            <a:pPr lvl="0"/>
            <a:r>
              <a:rPr lang="en-US" b="1" dirty="0">
                <a:latin typeface="Times New Roman"/>
                <a:cs typeface="Times New Roman"/>
              </a:rPr>
              <a:t>A commitment from the federal government and provinces that the </a:t>
            </a:r>
            <a:r>
              <a:rPr lang="en-US" b="1" i="1" dirty="0">
                <a:latin typeface="Times New Roman"/>
                <a:cs typeface="Times New Roman"/>
              </a:rPr>
              <a:t>Convention on the Rights of the Child</a:t>
            </a:r>
            <a:r>
              <a:rPr lang="en-US" b="1" dirty="0">
                <a:latin typeface="Times New Roman"/>
                <a:cs typeface="Times New Roman"/>
              </a:rPr>
              <a:t> be explicitly legislated for under both provincial and federal legislation involving children.</a:t>
            </a:r>
            <a:endParaRPr lang="en-US" dirty="0">
              <a:latin typeface="Times New Roman"/>
              <a:cs typeface="Times New Roman"/>
            </a:endParaRPr>
          </a:p>
          <a:p>
            <a:pPr>
              <a:buNone/>
            </a:pPr>
            <a:r>
              <a:rPr lang="en-US" b="1" dirty="0">
                <a:latin typeface="Times New Roman"/>
                <a:cs typeface="Times New Roman"/>
              </a:rPr>
              <a:t> </a:t>
            </a:r>
            <a:endParaRPr lang="en-US" dirty="0">
              <a:latin typeface="Times New Roman"/>
              <a:cs typeface="Times New Roman"/>
            </a:endParaRPr>
          </a:p>
          <a:p>
            <a:pPr lvl="0"/>
            <a:r>
              <a:rPr lang="en-US" b="1" dirty="0">
                <a:latin typeface="Times New Roman"/>
                <a:cs typeface="Times New Roman"/>
              </a:rPr>
              <a:t> “Meaningful voice” for First Nations children not be limited to the use of a lawyer in child welfare matters.</a:t>
            </a:r>
          </a:p>
          <a:p>
            <a:pPr lvl="0"/>
            <a:endParaRPr lang="en-US" b="1" dirty="0">
              <a:latin typeface="Times New Roman"/>
              <a:cs typeface="Times New Roman"/>
            </a:endParaRPr>
          </a:p>
          <a:p>
            <a:pPr lvl="0"/>
            <a:r>
              <a:rPr lang="en-US" b="1" dirty="0">
                <a:latin typeface="Times New Roman"/>
                <a:cs typeface="Times New Roman"/>
              </a:rPr>
              <a:t>Lawyers advocating for Indigenous children have adequate training and build relationships with Indigenous communities before advocating at the direction of community.</a:t>
            </a:r>
            <a:endParaRPr lang="en-US" dirty="0">
              <a:latin typeface="Times New Roman"/>
              <a:cs typeface="Times New Roman"/>
            </a:endParaRPr>
          </a:p>
          <a:p>
            <a:pPr>
              <a:buNone/>
            </a:pPr>
            <a:r>
              <a:rPr lang="en-US" b="1" dirty="0">
                <a:latin typeface="Times New Roman"/>
                <a:cs typeface="Times New Roman"/>
              </a:rPr>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a:cs typeface="Times New Roman"/>
              </a:rPr>
              <a:t>Thank you!</a:t>
            </a:r>
          </a:p>
        </p:txBody>
      </p:sp>
      <p:sp>
        <p:nvSpPr>
          <p:cNvPr id="3" name="Content Placeholder 2"/>
          <p:cNvSpPr>
            <a:spLocks noGrp="1"/>
          </p:cNvSpPr>
          <p:nvPr>
            <p:ph idx="1"/>
          </p:nvPr>
        </p:nvSpPr>
        <p:spPr/>
        <p:txBody>
          <a:bodyPr anchor="ctr"/>
          <a:lstStyle/>
          <a:p>
            <a:pPr algn="ctr">
              <a:buNone/>
            </a:pPr>
            <a:r>
              <a:rPr lang="en-US" sz="4000" dirty="0">
                <a:solidFill>
                  <a:srgbClr val="FFFF00"/>
                </a:solidFill>
                <a:latin typeface="Baskerville Old Face"/>
                <a:cs typeface="Baskerville Old Face"/>
              </a:rPr>
              <a:t>Questions &amp; Comments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FF43"/>
                </a:solidFill>
                <a:latin typeface="Times New Roman"/>
                <a:cs typeface="Times New Roman"/>
              </a:rPr>
              <a:t>Research Question</a:t>
            </a:r>
          </a:p>
        </p:txBody>
      </p:sp>
      <p:sp>
        <p:nvSpPr>
          <p:cNvPr id="3" name="Content Placeholder 2"/>
          <p:cNvSpPr>
            <a:spLocks noGrp="1"/>
          </p:cNvSpPr>
          <p:nvPr>
            <p:ph idx="1"/>
          </p:nvPr>
        </p:nvSpPr>
        <p:spPr/>
        <p:txBody>
          <a:bodyPr anchor="t"/>
          <a:lstStyle/>
          <a:p>
            <a:pPr>
              <a:buNone/>
            </a:pPr>
            <a:endParaRPr lang="en-US" dirty="0">
              <a:latin typeface="Times New Roman"/>
              <a:cs typeface="Times New Roman"/>
            </a:endParaRPr>
          </a:p>
          <a:p>
            <a:pPr>
              <a:buNone/>
            </a:pPr>
            <a:r>
              <a:rPr lang="en-US" dirty="0">
                <a:latin typeface="Times New Roman"/>
                <a:cs typeface="Times New Roman"/>
              </a:rPr>
              <a:t>	Set out to examine the status of implementation of the </a:t>
            </a:r>
            <a:r>
              <a:rPr lang="en-US" i="1" dirty="0">
                <a:latin typeface="Times New Roman"/>
                <a:cs typeface="Times New Roman"/>
              </a:rPr>
              <a:t>United Nations Convention on the Rights of the Child </a:t>
            </a:r>
            <a:r>
              <a:rPr lang="en-US" dirty="0">
                <a:latin typeface="Times New Roman"/>
                <a:cs typeface="Times New Roman"/>
              </a:rPr>
              <a:t>(CRC) in Saskatchewan and impacts on Indigenous children subject to the child welfare system.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a:cs typeface="Times New Roman"/>
              </a:rPr>
              <a:t>Presentation Outline</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p:txBody>
          <a:bodyPr/>
          <a:lstStyle/>
          <a:p>
            <a:pPr marL="514350" indent="-514350">
              <a:buNone/>
            </a:pPr>
            <a:r>
              <a:rPr lang="en-US" dirty="0">
                <a:ln>
                  <a:solidFill>
                    <a:schemeClr val="tx1"/>
                  </a:solidFill>
                </a:ln>
                <a:latin typeface="Times New Roman" panose="02020603050405020304" pitchFamily="18" charset="0"/>
                <a:cs typeface="Times New Roman" panose="02020603050405020304" pitchFamily="18" charset="0"/>
              </a:rPr>
              <a:t>1. The Status of Child Welfare in Saskatchewan</a:t>
            </a:r>
          </a:p>
          <a:p>
            <a:pPr>
              <a:buNone/>
            </a:pPr>
            <a:r>
              <a:rPr lang="en-US" dirty="0">
                <a:ln>
                  <a:solidFill>
                    <a:schemeClr val="tx1"/>
                  </a:solidFill>
                </a:ln>
                <a:latin typeface="Times New Roman" panose="02020603050405020304" pitchFamily="18" charset="0"/>
                <a:cs typeface="Times New Roman" panose="02020603050405020304" pitchFamily="18" charset="0"/>
              </a:rPr>
              <a:t>2. Understanding Children’s Rights: Different Rights Models (Individual and Collective Rights)</a:t>
            </a:r>
          </a:p>
          <a:p>
            <a:pPr>
              <a:buNone/>
            </a:pPr>
            <a:r>
              <a:rPr lang="en-US" dirty="0">
                <a:ln>
                  <a:solidFill>
                    <a:schemeClr val="tx1"/>
                  </a:solidFill>
                </a:ln>
                <a:latin typeface="Times New Roman" panose="02020603050405020304" pitchFamily="18" charset="0"/>
                <a:cs typeface="Times New Roman" panose="02020603050405020304" pitchFamily="18" charset="0"/>
              </a:rPr>
              <a:t>3. Advocacy in Saskatchewan &amp; CRC Implementation </a:t>
            </a:r>
          </a:p>
          <a:p>
            <a:pPr>
              <a:buNone/>
            </a:pPr>
            <a:r>
              <a:rPr lang="en-US" dirty="0">
                <a:ln>
                  <a:solidFill>
                    <a:schemeClr val="tx1"/>
                  </a:solidFill>
                </a:ln>
                <a:latin typeface="Times New Roman" panose="02020603050405020304" pitchFamily="18" charset="0"/>
                <a:cs typeface="Times New Roman" panose="02020603050405020304" pitchFamily="18" charset="0"/>
              </a:rPr>
              <a:t>4. Limitations/Recommendations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FF43"/>
                </a:solidFill>
                <a:latin typeface="Times New Roman"/>
                <a:cs typeface="Times New Roman"/>
              </a:rPr>
              <a:t>Approach</a:t>
            </a:r>
          </a:p>
        </p:txBody>
      </p:sp>
      <p:sp>
        <p:nvSpPr>
          <p:cNvPr id="3" name="Content Placeholder 2"/>
          <p:cNvSpPr>
            <a:spLocks noGrp="1"/>
          </p:cNvSpPr>
          <p:nvPr>
            <p:ph idx="1"/>
          </p:nvPr>
        </p:nvSpPr>
        <p:spPr/>
        <p:txBody>
          <a:bodyPr/>
          <a:lstStyle/>
          <a:p>
            <a:r>
              <a:rPr lang="en-US" dirty="0">
                <a:latin typeface="Times New Roman"/>
                <a:cs typeface="Times New Roman"/>
              </a:rPr>
              <a:t>Case law, literature and legislation. </a:t>
            </a:r>
          </a:p>
          <a:p>
            <a:r>
              <a:rPr lang="en-US" dirty="0">
                <a:latin typeface="Times New Roman"/>
                <a:cs typeface="Times New Roman"/>
              </a:rPr>
              <a:t>Interviews of persons employed in the child welfare context were undertaken.</a:t>
            </a:r>
          </a:p>
          <a:p>
            <a:pPr lvl="1"/>
            <a:r>
              <a:rPr lang="en-US" dirty="0">
                <a:latin typeface="Times New Roman"/>
                <a:cs typeface="Times New Roman"/>
              </a:rPr>
              <a:t>FNCFSA (17 provincially)</a:t>
            </a:r>
          </a:p>
          <a:p>
            <a:pPr lvl="1"/>
            <a:r>
              <a:rPr lang="en-US" dirty="0">
                <a:latin typeface="Times New Roman"/>
                <a:cs typeface="Times New Roman"/>
              </a:rPr>
              <a:t>Counsel for Children and Youth Program</a:t>
            </a:r>
          </a:p>
          <a:p>
            <a:pPr lvl="1"/>
            <a:r>
              <a:rPr lang="en-US" dirty="0">
                <a:latin typeface="Times New Roman"/>
                <a:cs typeface="Times New Roman"/>
              </a:rPr>
              <a:t>Lawyers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45719"/>
          </a:xfrm>
        </p:spPr>
        <p:txBody>
          <a:bodyPr>
            <a:normAutofit fontScale="90000"/>
          </a:bodyPr>
          <a:lstStyle/>
          <a:p>
            <a:r>
              <a:rPr lang="en-US" dirty="0">
                <a:solidFill>
                  <a:srgbClr val="FFFF00"/>
                </a:solidFill>
                <a:latin typeface="Times New Roman"/>
                <a:cs typeface="Times New Roman"/>
              </a:rPr>
              <a:t>1. Status of Child Welfare in SK</a:t>
            </a:r>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i="1" dirty="0">
                <a:ln>
                  <a:solidFill>
                    <a:srgbClr val="FFFF00"/>
                  </a:solidFill>
                </a:ln>
                <a:solidFill>
                  <a:srgbClr val="FFFF00"/>
                </a:solidFill>
                <a:latin typeface="Times New Roman"/>
                <a:cs typeface="Times New Roman"/>
              </a:rPr>
              <a:t>  </a:t>
            </a:r>
            <a:r>
              <a:rPr lang="en-US" i="1" dirty="0">
                <a:ln>
                  <a:solidFill>
                    <a:schemeClr val="tx1"/>
                  </a:solidFill>
                </a:ln>
                <a:latin typeface="Times New Roman"/>
                <a:cs typeface="Times New Roman"/>
              </a:rPr>
              <a:t>“</a:t>
            </a:r>
            <a:r>
              <a:rPr lang="en-US" b="1" cap="small" dirty="0">
                <a:ln>
                  <a:solidFill>
                    <a:srgbClr val="FFFF00"/>
                  </a:solidFill>
                </a:ln>
                <a:solidFill>
                  <a:srgbClr val="FFFF00"/>
                </a:solidFill>
                <a:latin typeface="Times New Roman"/>
                <a:cs typeface="Times New Roman"/>
              </a:rPr>
              <a:t> </a:t>
            </a:r>
            <a:r>
              <a:rPr lang="en-US" i="1" dirty="0">
                <a:latin typeface="Times New Roman"/>
                <a:cs typeface="Times New Roman"/>
              </a:rPr>
              <a:t>We have a sanitized history in Canada, and it has not been like that for Indigenous people at all…. So when you have five or six generations of the total institution of the residential schools then we have a context that is more understandable as to why there are community and family issues…layered overtop of that is a euro-Canadian child welfare system which is a total failure on all counts.” Raven Sinclair</a:t>
            </a:r>
            <a:r>
              <a:rPr lang="en-US" dirty="0">
                <a:latin typeface="Times New Roman"/>
                <a:cs typeface="Times New Roman"/>
              </a:rPr>
              <a:t> </a:t>
            </a:r>
            <a:r>
              <a:rPr lang="en-US" sz="2400" dirty="0">
                <a:latin typeface="Times New Roman"/>
                <a:cs typeface="Times New Roman"/>
              </a:rPr>
              <a:t>Associate Professor, Faculty of Social Work. University of Regina, June 2016.</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ln>
                  <a:solidFill>
                    <a:srgbClr val="FFFF00"/>
                  </a:solidFill>
                </a:ln>
                <a:solidFill>
                  <a:srgbClr val="FFFF00"/>
                </a:solidFill>
                <a:latin typeface="Baskerville Old Face"/>
                <a:cs typeface="Baskerville Old Face"/>
              </a:rPr>
            </a:br>
            <a:r>
              <a:rPr lang="en-US" i="1" dirty="0">
                <a:ln>
                  <a:solidFill>
                    <a:srgbClr val="FFFF00"/>
                  </a:solidFill>
                </a:ln>
                <a:solidFill>
                  <a:srgbClr val="FFFF00"/>
                </a:solidFill>
                <a:latin typeface="Times New Roman"/>
                <a:cs typeface="Times New Roman"/>
              </a:rPr>
              <a:t>Saskatchewan’s Landscape</a:t>
            </a:r>
            <a:endParaRPr lang="en-US" i="1" dirty="0">
              <a:latin typeface="Times New Roman"/>
              <a:cs typeface="Times New Roman"/>
            </a:endParaRPr>
          </a:p>
        </p:txBody>
      </p:sp>
      <p:sp>
        <p:nvSpPr>
          <p:cNvPr id="3" name="Content Placeholder 2"/>
          <p:cNvSpPr>
            <a:spLocks noGrp="1"/>
          </p:cNvSpPr>
          <p:nvPr>
            <p:ph idx="1"/>
          </p:nvPr>
        </p:nvSpPr>
        <p:spPr>
          <a:xfrm>
            <a:off x="457200" y="1219200"/>
            <a:ext cx="8229600" cy="4906963"/>
          </a:xfrm>
        </p:spPr>
        <p:txBody>
          <a:bodyPr>
            <a:normAutofit/>
          </a:bodyPr>
          <a:lstStyle/>
          <a:p>
            <a:r>
              <a:rPr lang="en-US" dirty="0">
                <a:latin typeface="Baskerville Old Face"/>
                <a:cs typeface="Baskerville Old Face"/>
              </a:rPr>
              <a:t>30% of the Saskatchewan child population is Indigenous.</a:t>
            </a:r>
          </a:p>
          <a:p>
            <a:r>
              <a:rPr lang="en-US" dirty="0">
                <a:latin typeface="Baskerville Old Face"/>
                <a:cs typeface="Baskerville Old Face"/>
              </a:rPr>
              <a:t>*80% of children ‘in - care’ in Saskatchewan are Indigenous. </a:t>
            </a:r>
          </a:p>
          <a:p>
            <a:r>
              <a:rPr lang="en-US" dirty="0">
                <a:latin typeface="Baskerville Old Face"/>
                <a:cs typeface="Baskerville Old Face"/>
              </a:rPr>
              <a:t>Lack of consistent data.</a:t>
            </a:r>
          </a:p>
          <a:p>
            <a:pPr lvl="1"/>
            <a:r>
              <a:rPr lang="en-US" sz="2000" dirty="0">
                <a:latin typeface="Baskerville Old Face"/>
                <a:cs typeface="Baskerville Old Face"/>
              </a:rPr>
              <a:t>*PSI Orders as a mechanism for improving statistics in Saskatchewan</a:t>
            </a:r>
          </a:p>
          <a:p>
            <a:pPr lvl="1"/>
            <a:r>
              <a:rPr lang="en-US" sz="2000" dirty="0">
                <a:latin typeface="Baskerville Old Face"/>
                <a:cs typeface="Baskerville Old Face"/>
              </a:rPr>
              <a:t>Transparency – International accountability and reporting (Children’s Advocate)</a:t>
            </a:r>
          </a:p>
          <a:p>
            <a:pPr lvl="1"/>
            <a:r>
              <a:rPr lang="en-US" sz="2000" dirty="0">
                <a:latin typeface="Baskerville Old Face"/>
                <a:cs typeface="Baskerville Old Face"/>
              </a:rPr>
              <a:t>Saskatchewan Advocate, transparency with provinces/territories. </a:t>
            </a:r>
          </a:p>
          <a:p>
            <a:pPr lvl="1"/>
            <a:endParaRPr lang="en-US" sz="2000" dirty="0">
              <a:latin typeface="Baskerville Old Face"/>
              <a:cs typeface="Baskerville Old Fac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i="1" dirty="0">
                <a:solidFill>
                  <a:srgbClr val="FFFF00"/>
                </a:solidFill>
                <a:latin typeface="Times New Roman"/>
                <a:cs typeface="Times New Roman"/>
              </a:rPr>
              <a:t>Saskatchewan’s Landscape</a:t>
            </a:r>
          </a:p>
        </p:txBody>
      </p:sp>
      <p:pic>
        <p:nvPicPr>
          <p:cNvPr id="4" name="Content Placeholder 3" descr="saskmap.gif"/>
          <p:cNvPicPr>
            <a:picLocks noGrp="1" noChangeAspect="1"/>
          </p:cNvPicPr>
          <p:nvPr>
            <p:ph idx="1"/>
          </p:nvPr>
        </p:nvPicPr>
        <p:blipFill>
          <a:blip r:embed="rId2"/>
          <a:stretch>
            <a:fillRect/>
          </a:stretch>
        </p:blipFill>
        <p:spPr>
          <a:xfrm>
            <a:off x="2209800" y="990600"/>
            <a:ext cx="4724400" cy="5486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ln>
                <a:solidFill>
                  <a:srgbClr val="FFFF00"/>
                </a:solidFill>
              </a:ln>
              <a:solidFill>
                <a:srgbClr val="FFFF00"/>
              </a:solidFill>
              <a:latin typeface="Baskerville Old Face"/>
              <a:cs typeface="Baskerville Old Face"/>
            </a:endParaRP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lvl="1"/>
            <a:r>
              <a:rPr lang="en-US" dirty="0">
                <a:latin typeface="Baskerville Old Face"/>
                <a:cs typeface="Baskerville Old Face"/>
              </a:rPr>
              <a:t>1980’s An overwhelming dissatisfaction of provincially operated child welfare agencies.</a:t>
            </a:r>
          </a:p>
          <a:p>
            <a:pPr lvl="1"/>
            <a:r>
              <a:rPr lang="en-US" dirty="0">
                <a:latin typeface="Baskerville Old Face"/>
                <a:cs typeface="Baskerville Old Face"/>
              </a:rPr>
              <a:t>Need for First Nations to regain autonomy over Indigenous children and their welfare. First Nations communities began entering into Agreements under the provisions set out in section  61 of the </a:t>
            </a:r>
            <a:r>
              <a:rPr lang="en-US" i="1" dirty="0">
                <a:latin typeface="Baskerville Old Face"/>
                <a:cs typeface="Baskerville Old Face"/>
              </a:rPr>
              <a:t>Child and Family Services Act</a:t>
            </a:r>
            <a:r>
              <a:rPr lang="en-US" dirty="0">
                <a:latin typeface="Baskerville Old Face"/>
                <a:cs typeface="Baskerville Old Face"/>
              </a:rPr>
              <a:t> (CFSA).</a:t>
            </a:r>
          </a:p>
          <a:p>
            <a:pPr lvl="1"/>
            <a:r>
              <a:rPr lang="en-US" dirty="0">
                <a:latin typeface="Baskerville Old Face"/>
                <a:cs typeface="Baskerville Old Face"/>
              </a:rPr>
              <a:t>FNCFSA could carry out provincial provision identified in the CFSA (full/partial delegation)  </a:t>
            </a:r>
          </a:p>
          <a:p>
            <a:pPr lvl="1"/>
            <a:r>
              <a:rPr lang="en-US" dirty="0">
                <a:latin typeface="Baskerville Old Face"/>
                <a:cs typeface="Baskerville Old Face"/>
              </a:rPr>
              <a:t>Limited control was placed back into the hands of the community to administer all or part of the CFSA as articulated by the province.</a:t>
            </a:r>
          </a:p>
          <a:p>
            <a:pPr lvl="1" algn="ctr">
              <a:buNone/>
            </a:pPr>
            <a:r>
              <a:rPr lang="en-US" sz="3294" b="1" dirty="0">
                <a:ln>
                  <a:solidFill>
                    <a:srgbClr val="FFFF00"/>
                  </a:solidFill>
                </a:ln>
                <a:solidFill>
                  <a:srgbClr val="FFFF00"/>
                </a:solidFill>
                <a:latin typeface="Baskerville Old Face"/>
                <a:cs typeface="Baskerville Old Face"/>
              </a:rPr>
              <a:t>BUT...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25306</TotalTime>
  <Words>1429</Words>
  <Application>Microsoft Office PowerPoint</Application>
  <PresentationFormat>On-screen Show (4:3)</PresentationFormat>
  <Paragraphs>146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Baskerville</vt:lpstr>
      <vt:lpstr>Baskerville Old Face</vt:lpstr>
      <vt:lpstr>Calibri</vt:lpstr>
      <vt:lpstr>Times New Roman</vt:lpstr>
      <vt:lpstr>Office Theme</vt:lpstr>
      <vt:lpstr> Child Advocacy in Saskatchewan Child Welfare Cases: The role of legal counsel and the Indigenous child’s right to be heard </vt:lpstr>
      <vt:lpstr>Background </vt:lpstr>
      <vt:lpstr>Research Question</vt:lpstr>
      <vt:lpstr>Presentation Outline </vt:lpstr>
      <vt:lpstr>Approach</vt:lpstr>
      <vt:lpstr>1. Status of Child Welfare in SK</vt:lpstr>
      <vt:lpstr> Saskatchewan’s Landscape</vt:lpstr>
      <vt:lpstr>Saskatchewan’s Landscape</vt:lpstr>
      <vt:lpstr>PowerPoint Presentation</vt:lpstr>
      <vt:lpstr>Funding </vt:lpstr>
      <vt:lpstr>PowerPoint Presentation</vt:lpstr>
      <vt:lpstr>2: Understanding Children’s Rights: Different Rights Models</vt:lpstr>
      <vt:lpstr>UN Convention on the Rights of the Child (CRC)</vt:lpstr>
      <vt:lpstr>CRC Implementation</vt:lpstr>
      <vt:lpstr>Indigenous Voice and Children’s Rights</vt:lpstr>
      <vt:lpstr>BEST INTEREST</vt:lpstr>
      <vt:lpstr>PowerPoint Presentation</vt:lpstr>
      <vt:lpstr>  3.Child Advocacy Models in Saskatchewan.  </vt:lpstr>
      <vt:lpstr>REPRESENTATIONAL Models  </vt:lpstr>
      <vt:lpstr>PowerPoint Presentation</vt:lpstr>
      <vt:lpstr>Lawyer as Advocate</vt:lpstr>
      <vt:lpstr>Challenges with Best Interests</vt:lpstr>
      <vt:lpstr>Developing the CFC Program in SK</vt:lpstr>
      <vt:lpstr>Summary</vt:lpstr>
      <vt:lpstr>4. Limitations</vt:lpstr>
      <vt:lpstr>PowerPoint Presentation</vt:lpstr>
      <vt:lpstr>Some Recommendations</vt:lpstr>
      <vt:lpstr>PowerPoint Presentation</vt:lpstr>
      <vt:lpstr>Thank you!</vt:lpstr>
    </vt:vector>
  </TitlesOfParts>
  <Company>University of Saskatchewan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Advocacy</dc:title>
  <dc:creator>Bob Patrick</dc:creator>
  <cp:lastModifiedBy>DuncanS</cp:lastModifiedBy>
  <cp:revision>273</cp:revision>
  <cp:lastPrinted>2015-11-28T20:51:31Z</cp:lastPrinted>
  <dcterms:created xsi:type="dcterms:W3CDTF">2016-10-08T14:25:19Z</dcterms:created>
  <dcterms:modified xsi:type="dcterms:W3CDTF">2018-04-24T16:15:39Z</dcterms:modified>
</cp:coreProperties>
</file>